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79" r:id="rId2"/>
    <p:sldId id="331" r:id="rId3"/>
    <p:sldId id="377" r:id="rId4"/>
    <p:sldId id="338" r:id="rId5"/>
    <p:sldId id="339" r:id="rId6"/>
    <p:sldId id="340" r:id="rId7"/>
    <p:sldId id="343" r:id="rId8"/>
    <p:sldId id="381" r:id="rId9"/>
    <p:sldId id="383" r:id="rId10"/>
    <p:sldId id="390" r:id="rId11"/>
    <p:sldId id="384" r:id="rId12"/>
    <p:sldId id="385" r:id="rId13"/>
    <p:sldId id="388" r:id="rId14"/>
    <p:sldId id="387" r:id="rId15"/>
    <p:sldId id="392" r:id="rId16"/>
    <p:sldId id="394" r:id="rId17"/>
    <p:sldId id="393" r:id="rId18"/>
    <p:sldId id="386" r:id="rId19"/>
    <p:sldId id="397" r:id="rId20"/>
    <p:sldId id="396" r:id="rId21"/>
    <p:sldId id="321" r:id="rId22"/>
    <p:sldId id="323" r:id="rId23"/>
    <p:sldId id="327" r:id="rId24"/>
    <p:sldId id="360" r:id="rId25"/>
    <p:sldId id="359" r:id="rId26"/>
    <p:sldId id="358" r:id="rId27"/>
    <p:sldId id="357" r:id="rId28"/>
    <p:sldId id="356" r:id="rId29"/>
    <p:sldId id="400" r:id="rId30"/>
    <p:sldId id="399" r:id="rId31"/>
    <p:sldId id="401" r:id="rId32"/>
    <p:sldId id="325" r:id="rId33"/>
    <p:sldId id="364" r:id="rId34"/>
    <p:sldId id="365" r:id="rId35"/>
    <p:sldId id="324" r:id="rId36"/>
    <p:sldId id="382" r:id="rId37"/>
    <p:sldId id="369" r:id="rId38"/>
    <p:sldId id="370" r:id="rId39"/>
    <p:sldId id="371" r:id="rId40"/>
    <p:sldId id="375" r:id="rId41"/>
    <p:sldId id="376" r:id="rId42"/>
    <p:sldId id="37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63300"/>
    <a:srgbClr val="1DEF22"/>
    <a:srgbClr val="FFFF00"/>
    <a:srgbClr val="006600"/>
    <a:srgbClr val="FFCC00"/>
    <a:srgbClr val="9900FF"/>
    <a:srgbClr val="D60093"/>
    <a:srgbClr val="FF9900"/>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60"/>
  </p:normalViewPr>
  <p:slideViewPr>
    <p:cSldViewPr>
      <p:cViewPr>
        <p:scale>
          <a:sx n="64" d="100"/>
          <a:sy n="64" d="100"/>
        </p:scale>
        <p:origin x="-70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787DE7-259E-466A-A833-37D94F3864A9}" type="datetimeFigureOut">
              <a:rPr lang="en-US" smtClean="0"/>
              <a:pPr/>
              <a:t>7/28/2011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8DCB81-2F80-44E4-9876-FAB795C42A1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95F3F-EE38-4459-8AC6-A4085CEAA9C7}" type="datetimeFigureOut">
              <a:rPr lang="en-US" smtClean="0"/>
              <a:pPr/>
              <a:t>7/28/2011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D2AE9-5F99-43FD-8AE2-1A2D05A1CC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D2AE9-5F99-43FD-8AE2-1A2D05A1CC03}"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E275D-F4EF-4F5D-AF67-694854F07B93}"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E275D-F4EF-4F5D-AF67-694854F07B93}"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E275D-F4EF-4F5D-AF67-694854F07B93}" type="datetimeFigureOut">
              <a:rPr lang="en-US" smtClean="0"/>
              <a:pPr/>
              <a:t>7/28/2011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E275D-F4EF-4F5D-AF67-694854F07B93}" type="datetimeFigureOut">
              <a:rPr lang="en-US" smtClean="0"/>
              <a:pPr/>
              <a:t>7/28/2011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E275D-F4EF-4F5D-AF67-694854F07B93}" type="datetimeFigureOut">
              <a:rPr lang="en-US" smtClean="0"/>
              <a:pPr/>
              <a:t>7/28/2011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275D-F4EF-4F5D-AF67-694854F07B93}"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275D-F4EF-4F5D-AF67-694854F07B93}"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968E-8450-4AD2-8249-6CB33C5797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E275D-F4EF-4F5D-AF67-694854F07B93}" type="datetimeFigureOut">
              <a:rPr lang="en-US" smtClean="0"/>
              <a:pPr/>
              <a:t>7/28/2011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E968E-8450-4AD2-8249-6CB33C5797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matanews.com/wp-content/uploads/mengaji.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r="8777" b="9285"/>
          <a:stretch>
            <a:fillRect/>
          </a:stretch>
        </p:blipFill>
        <p:spPr bwMode="auto">
          <a:xfrm>
            <a:off x="0" y="1499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438" y="405450"/>
            <a:ext cx="9001156" cy="954107"/>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Tingkatkan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Penghayatan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Amalan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Kita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Bulan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5" name="Snip Diagonal Corner Rectangle 4"/>
          <p:cNvSpPr/>
          <p:nvPr/>
        </p:nvSpPr>
        <p:spPr>
          <a:xfrm>
            <a:off x="4786314" y="3571876"/>
            <a:ext cx="3143272" cy="642942"/>
          </a:xfrm>
          <a:prstGeom prst="snip2DiagRect">
            <a:avLst/>
          </a:prstGeom>
          <a:solidFill>
            <a:srgbClr val="9900FF"/>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Qiamullail</a:t>
            </a:r>
            <a:endParaRPr lang="en-US" sz="2800" dirty="0"/>
          </a:p>
        </p:txBody>
      </p:sp>
      <p:sp>
        <p:nvSpPr>
          <p:cNvPr id="6" name="Snip Diagonal Corner Rectangle 5"/>
          <p:cNvSpPr/>
          <p:nvPr/>
        </p:nvSpPr>
        <p:spPr>
          <a:xfrm>
            <a:off x="4786314" y="2143116"/>
            <a:ext cx="3143272" cy="642942"/>
          </a:xfrm>
          <a:prstGeom prst="snip2DiagRect">
            <a:avLst/>
          </a:prstGeom>
          <a:solidFill>
            <a:srgbClr val="9900FF"/>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Berpuasa</a:t>
            </a:r>
            <a:endParaRPr lang="en-US" sz="2800" dirty="0"/>
          </a:p>
        </p:txBody>
      </p:sp>
      <p:sp>
        <p:nvSpPr>
          <p:cNvPr id="7" name="Snip Diagonal Corner Rectangle 6"/>
          <p:cNvSpPr/>
          <p:nvPr/>
        </p:nvSpPr>
        <p:spPr>
          <a:xfrm>
            <a:off x="4786314" y="2857496"/>
            <a:ext cx="3143272" cy="642942"/>
          </a:xfrm>
          <a:prstGeom prst="snip2DiagRect">
            <a:avLst/>
          </a:prstGeom>
          <a:solidFill>
            <a:srgbClr val="009900"/>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Bertaubat</a:t>
            </a:r>
            <a:endParaRPr lang="en-US" sz="2800" dirty="0"/>
          </a:p>
        </p:txBody>
      </p:sp>
      <p:sp>
        <p:nvSpPr>
          <p:cNvPr id="10" name="Rectangle 9"/>
          <p:cNvSpPr/>
          <p:nvPr/>
        </p:nvSpPr>
        <p:spPr>
          <a:xfrm>
            <a:off x="571472" y="2928934"/>
            <a:ext cx="3357586" cy="1714512"/>
          </a:xfrm>
          <a:prstGeom prst="rect">
            <a:avLst/>
          </a:prstGeom>
          <a:solidFill>
            <a:srgbClr val="FF0066"/>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Ibadah</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di</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bulan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Ramadhan</a:t>
            </a:r>
            <a:endParaRPr lang="en-US" sz="32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11" name="Snip Diagonal Corner Rectangle 10"/>
          <p:cNvSpPr/>
          <p:nvPr/>
        </p:nvSpPr>
        <p:spPr>
          <a:xfrm>
            <a:off x="4786314" y="5072074"/>
            <a:ext cx="3143272" cy="785818"/>
          </a:xfrm>
          <a:prstGeom prst="snip2DiagRect">
            <a:avLst/>
          </a:prstGeom>
          <a:solidFill>
            <a:srgbClr val="9900FF"/>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Tadarus</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p>
          <a:p>
            <a:pPr algn="ct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Al-Quran</a:t>
            </a:r>
            <a:endParaRPr lang="en-US" sz="2800" dirty="0"/>
          </a:p>
        </p:txBody>
      </p:sp>
      <p:sp>
        <p:nvSpPr>
          <p:cNvPr id="12" name="Snip Diagonal Corner Rectangle 11"/>
          <p:cNvSpPr/>
          <p:nvPr/>
        </p:nvSpPr>
        <p:spPr>
          <a:xfrm>
            <a:off x="4786314" y="4286256"/>
            <a:ext cx="3143272" cy="714380"/>
          </a:xfrm>
          <a:prstGeom prst="snip2DiagRect">
            <a:avLst/>
          </a:prstGeom>
          <a:solidFill>
            <a:srgbClr val="009900"/>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Berzikir</a:t>
            </a:r>
            <a:endParaRPr lang="en-US" sz="2800" dirty="0"/>
          </a:p>
        </p:txBody>
      </p:sp>
      <p:sp>
        <p:nvSpPr>
          <p:cNvPr id="13" name="Snip Diagonal Corner Rectangle 12"/>
          <p:cNvSpPr/>
          <p:nvPr/>
        </p:nvSpPr>
        <p:spPr>
          <a:xfrm>
            <a:off x="4786314" y="5929330"/>
            <a:ext cx="3143272" cy="785818"/>
          </a:xfrm>
          <a:prstGeom prst="snip2DiagRect">
            <a:avLst/>
          </a:prstGeom>
          <a:solidFill>
            <a:srgbClr val="009900"/>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Taftir</a:t>
            </a:r>
            <a:endParaRPr lang="en-US" sz="2800" dirty="0"/>
          </a:p>
        </p:txBody>
      </p:sp>
      <p:sp>
        <p:nvSpPr>
          <p:cNvPr id="14" name="Snip Diagonal Corner Rectangle 13"/>
          <p:cNvSpPr/>
          <p:nvPr/>
        </p:nvSpPr>
        <p:spPr>
          <a:xfrm>
            <a:off x="4786314" y="1428736"/>
            <a:ext cx="3143272" cy="642942"/>
          </a:xfrm>
          <a:prstGeom prst="snip2DiagRect">
            <a:avLst/>
          </a:prstGeom>
          <a:solidFill>
            <a:srgbClr val="009900"/>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Bersedekah</a:t>
            </a:r>
            <a:endParaRPr lang="en-US" sz="2800" dirty="0"/>
          </a:p>
        </p:txBody>
      </p:sp>
      <p:sp>
        <p:nvSpPr>
          <p:cNvPr id="17" name="Chevron 16"/>
          <p:cNvSpPr/>
          <p:nvPr/>
        </p:nvSpPr>
        <p:spPr>
          <a:xfrm>
            <a:off x="4572000" y="1500174"/>
            <a:ext cx="357190" cy="500066"/>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4572000" y="2928934"/>
            <a:ext cx="357190" cy="500066"/>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4572000" y="6000768"/>
            <a:ext cx="357190" cy="500066"/>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a:off x="4572000" y="4357694"/>
            <a:ext cx="357190" cy="500066"/>
          </a:xfrm>
          <a:prstGeom prst="chevr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a:off x="4572000" y="3643314"/>
            <a:ext cx="357190" cy="500066"/>
          </a:xfrm>
          <a:prstGeom prst="chevron">
            <a:avLst/>
          </a:prstGeom>
          <a:solidFill>
            <a:srgbClr val="00B0F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a:off x="4572000" y="2143116"/>
            <a:ext cx="357190" cy="500066"/>
          </a:xfrm>
          <a:prstGeom prst="chevron">
            <a:avLst/>
          </a:prstGeom>
          <a:solidFill>
            <a:srgbClr val="00B0F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a:off x="4572000" y="5214950"/>
            <a:ext cx="357190" cy="500066"/>
          </a:xfrm>
          <a:prstGeom prst="chevron">
            <a:avLst/>
          </a:prstGeom>
          <a:solidFill>
            <a:srgbClr val="00B0F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rved Down Arrow 7"/>
          <p:cNvSpPr/>
          <p:nvPr/>
        </p:nvSpPr>
        <p:spPr>
          <a:xfrm rot="21120125">
            <a:off x="2655261" y="1771487"/>
            <a:ext cx="2937989" cy="928694"/>
          </a:xfrm>
          <a:prstGeom prst="curvedDownArrow">
            <a:avLst>
              <a:gd name="adj1" fmla="val 25000"/>
              <a:gd name="adj2" fmla="val 98940"/>
              <a:gd name="adj3" fmla="val 25000"/>
            </a:avLst>
          </a:prstGeom>
          <a:solidFill>
            <a:srgbClr val="00FF00"/>
          </a:solidFill>
          <a:ln>
            <a:solidFill>
              <a:srgbClr val="66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15888510">
            <a:off x="3672702" y="3474306"/>
            <a:ext cx="981335" cy="2820289"/>
          </a:xfrm>
          <a:prstGeom prst="curvedRightArrow">
            <a:avLst>
              <a:gd name="adj1" fmla="val 25000"/>
              <a:gd name="adj2" fmla="val 75046"/>
              <a:gd name="adj3" fmla="val 22536"/>
            </a:avLst>
          </a:prstGeom>
          <a:solidFill>
            <a:srgbClr val="00FF00"/>
          </a:solidFill>
          <a:ln>
            <a:solidFill>
              <a:srgbClr val="66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1438" y="405450"/>
            <a:ext cx="900115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Seruan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Menjelang</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Flowchart: Alternate Process 3"/>
          <p:cNvSpPr/>
          <p:nvPr/>
        </p:nvSpPr>
        <p:spPr>
          <a:xfrm>
            <a:off x="642910" y="1714488"/>
            <a:ext cx="3357586" cy="1571636"/>
          </a:xfrm>
          <a:prstGeom prst="flowChartAlternateProcess">
            <a:avLst/>
          </a:prstGeom>
          <a:solidFill>
            <a:srgbClr val="FF0000">
              <a:alpha val="7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Perkemaskan</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Agenda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Misi</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Hidup</a:t>
            </a:r>
            <a:endParaRPr lang="en-US" sz="2400" dirty="0" smtClean="0"/>
          </a:p>
          <a:p>
            <a:pPr algn="ctr"/>
            <a:endParaRPr lang="en-US" dirty="0"/>
          </a:p>
        </p:txBody>
      </p:sp>
      <p:sp>
        <p:nvSpPr>
          <p:cNvPr id="5" name="Flowchart: Alternate Process 4"/>
          <p:cNvSpPr/>
          <p:nvPr/>
        </p:nvSpPr>
        <p:spPr>
          <a:xfrm>
            <a:off x="642910" y="3929066"/>
            <a:ext cx="3357586" cy="1571636"/>
          </a:xfrm>
          <a:prstGeom prst="flowChartAlternateProcess">
            <a:avLst/>
          </a:prstGeom>
          <a:solidFill>
            <a:srgbClr val="FF000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Menyempurnakan</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Amalan</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Ketaatan</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PadaNya</a:t>
            </a:r>
            <a:endParaRPr lang="en-US" sz="2400" dirty="0" smtClean="0"/>
          </a:p>
          <a:p>
            <a:pPr algn="ctr"/>
            <a:endParaRPr lang="en-US" dirty="0"/>
          </a:p>
        </p:txBody>
      </p:sp>
      <p:sp>
        <p:nvSpPr>
          <p:cNvPr id="6" name="Rectangle 5"/>
          <p:cNvSpPr/>
          <p:nvPr/>
        </p:nvSpPr>
        <p:spPr>
          <a:xfrm>
            <a:off x="5214942" y="2571744"/>
            <a:ext cx="3357586" cy="1714512"/>
          </a:xfrm>
          <a:prstGeom prst="rect">
            <a:avLst/>
          </a:prstGeom>
          <a:solidFill>
            <a:srgbClr val="00B0F0">
              <a:alpha val="72000"/>
            </a:srgbClr>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Kebaikan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Kejayaan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Dunia</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Akhirat</a:t>
            </a:r>
            <a:endParaRPr lang="en-US" sz="32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9" name="7-Point Star 8"/>
          <p:cNvSpPr/>
          <p:nvPr/>
        </p:nvSpPr>
        <p:spPr>
          <a:xfrm>
            <a:off x="285720" y="3643314"/>
            <a:ext cx="714380" cy="571504"/>
          </a:xfrm>
          <a:prstGeom prst="star7">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
        <p:nvSpPr>
          <p:cNvPr id="10" name="7-Point Star 9"/>
          <p:cNvSpPr/>
          <p:nvPr/>
        </p:nvSpPr>
        <p:spPr>
          <a:xfrm>
            <a:off x="285720" y="1500174"/>
            <a:ext cx="714380" cy="571504"/>
          </a:xfrm>
          <a:prstGeom prst="star7">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2876" y="142852"/>
            <a:ext cx="9001156" cy="1261884"/>
          </a:xfrm>
          <a:prstGeom prst="rect">
            <a:avLst/>
          </a:prstGeom>
          <a:noFill/>
        </p:spPr>
        <p:txBody>
          <a:bodyPr wrap="square" rtlCol="0">
            <a:spAutoFit/>
          </a:bodyPr>
          <a:lstStyle/>
          <a:p>
            <a:pPr algn="ct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Janji</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Balasan</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Kebaikan</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Daripada</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 Allah”</a:t>
            </a: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Surah</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Al-</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Nahl</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97</a:t>
            </a:r>
            <a:endParaRPr lang="en-US" sz="24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0" y="1700933"/>
            <a:ext cx="9144000" cy="2585323"/>
          </a:xfrm>
          <a:prstGeom prst="rect">
            <a:avLst/>
          </a:prstGeom>
          <a:solidFill>
            <a:schemeClr val="tx1">
              <a:lumMod val="50000"/>
              <a:lumOff val="50000"/>
              <a:alpha val="67000"/>
            </a:schemeClr>
          </a:solidFill>
        </p:spPr>
        <p:txBody>
          <a:bodyPr wrap="square">
            <a:spAutoFit/>
          </a:bodyPr>
          <a:lstStyle/>
          <a:p>
            <a:pPr algn="ctr"/>
            <a:r>
              <a:rPr lang="ar-Q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مَنْ عَمِلَ صَالِحًا مِّن ذَكَرٍ أَوْ أُنثَى وَهُوَ مُؤْمِنٌ فَلَنُحْيِيَنَّهُ حَيَاةً طَيِّبَةً وَلَنَجْزِيَنَّهُمْ أَجْرَهُم بِأَحْسَنِ مَا كَانُواْ يَعْمَلُونَ</a:t>
            </a:r>
            <a:endParaRPr lang="ms-MY" sz="5400" b="1" dirty="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438" y="405450"/>
            <a:ext cx="900115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Maksudnya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TextBox 3"/>
          <p:cNvSpPr txBox="1"/>
          <p:nvPr/>
        </p:nvSpPr>
        <p:spPr>
          <a:xfrm>
            <a:off x="0" y="1164134"/>
            <a:ext cx="9144000" cy="5693866"/>
          </a:xfrm>
          <a:prstGeom prst="rect">
            <a:avLst/>
          </a:prstGeom>
          <a:solidFill>
            <a:schemeClr val="accent2">
              <a:lumMod val="50000"/>
              <a:alpha val="37000"/>
            </a:schemeClr>
          </a:solidFill>
          <a:ln w="57150">
            <a:noFill/>
          </a:ln>
        </p:spPr>
        <p:txBody>
          <a:bodyPr wrap="square">
            <a:spAutoFit/>
          </a:bodyPr>
          <a:lstStyle/>
          <a:p>
            <a:pPr algn="ctr" fontAlgn="auto">
              <a:spcBef>
                <a:spcPts val="0"/>
              </a:spcBef>
              <a:spcAft>
                <a:spcPts val="0"/>
              </a:spcAft>
              <a:defRPr/>
            </a:pP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Sesiapa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beramal</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soleh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lelaki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perempuan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sedang</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beriman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sungguh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menghidupkan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kehidupan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baik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membalas</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pahala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lebih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baik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apa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sedang</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kerjakan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Sesiapa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beramal</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soleh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lelaki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perempuan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sedang</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beriman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sungguh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menghidupkan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kehidupan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baik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membalas</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pahala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lebih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baik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apa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kerjakan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438" y="405450"/>
            <a:ext cx="900115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Persediaan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Mencari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Sinar</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Ilahi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Flowchart: Connector 3"/>
          <p:cNvSpPr/>
          <p:nvPr/>
        </p:nvSpPr>
        <p:spPr>
          <a:xfrm>
            <a:off x="3286116" y="3214686"/>
            <a:ext cx="2571768" cy="1500198"/>
          </a:xfrm>
          <a:prstGeom prst="flowChartConnector">
            <a:avLst/>
          </a:prstGeom>
          <a:solidFill>
            <a:srgbClr val="FF0000"/>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Sinar</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Ilahi</a:t>
            </a:r>
            <a:endParaRPr lang="en-US" dirty="0"/>
          </a:p>
        </p:txBody>
      </p:sp>
      <p:sp>
        <p:nvSpPr>
          <p:cNvPr id="5" name="Snip Diagonal Corner Rectangle 4"/>
          <p:cNvSpPr/>
          <p:nvPr/>
        </p:nvSpPr>
        <p:spPr>
          <a:xfrm>
            <a:off x="1142976" y="1643050"/>
            <a:ext cx="2571768" cy="1285884"/>
          </a:xfrm>
          <a:prstGeom prst="snip2DiagRect">
            <a:avLst/>
          </a:prstGeom>
          <a:solidFill>
            <a:srgbClr val="6633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Keazaman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Tinggi</a:t>
            </a:r>
            <a:endParaRPr lang="en-US" sz="2800" dirty="0"/>
          </a:p>
        </p:txBody>
      </p:sp>
      <p:sp>
        <p:nvSpPr>
          <p:cNvPr id="6" name="Snip Diagonal Corner Rectangle 5"/>
          <p:cNvSpPr/>
          <p:nvPr/>
        </p:nvSpPr>
        <p:spPr>
          <a:xfrm>
            <a:off x="6286512" y="3714752"/>
            <a:ext cx="2571768" cy="1285884"/>
          </a:xfrm>
          <a:prstGeom prst="snip2DiagRect">
            <a:avLst/>
          </a:prstGeom>
          <a:solidFill>
            <a:srgbClr val="7030A0"/>
          </a:solidFill>
          <a:ln w="28575">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Jiwa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Yang Perkasa</a:t>
            </a:r>
            <a:endParaRPr lang="en-US" sz="2800" dirty="0"/>
          </a:p>
        </p:txBody>
      </p:sp>
      <p:sp>
        <p:nvSpPr>
          <p:cNvPr id="7" name="Snip Diagonal Corner Rectangle 6"/>
          <p:cNvSpPr/>
          <p:nvPr/>
        </p:nvSpPr>
        <p:spPr>
          <a:xfrm>
            <a:off x="3286116" y="5214950"/>
            <a:ext cx="2571768" cy="1285884"/>
          </a:xfrm>
          <a:prstGeom prst="snip2DiagRect">
            <a:avLst/>
          </a:prstGeom>
          <a:solidFill>
            <a:srgbClr val="6633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Niat</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Ikhlas</a:t>
            </a:r>
            <a:endParaRPr lang="en-US" sz="2800" dirty="0"/>
          </a:p>
        </p:txBody>
      </p:sp>
      <p:sp>
        <p:nvSpPr>
          <p:cNvPr id="8" name="Snip Diagonal Corner Rectangle 7"/>
          <p:cNvSpPr/>
          <p:nvPr/>
        </p:nvSpPr>
        <p:spPr>
          <a:xfrm>
            <a:off x="5072066" y="1643050"/>
            <a:ext cx="2571768" cy="1285884"/>
          </a:xfrm>
          <a:prstGeom prst="snip2DiagRect">
            <a:avLst/>
          </a:prstGeom>
          <a:solidFill>
            <a:srgbClr val="6633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Keimanan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Tinggi</a:t>
            </a:r>
            <a:endParaRPr lang="en-US" sz="2800" dirty="0"/>
          </a:p>
        </p:txBody>
      </p:sp>
      <p:sp>
        <p:nvSpPr>
          <p:cNvPr id="9" name="Snip Diagonal Corner Rectangle 8"/>
          <p:cNvSpPr/>
          <p:nvPr/>
        </p:nvSpPr>
        <p:spPr>
          <a:xfrm>
            <a:off x="285720" y="3714752"/>
            <a:ext cx="2571768" cy="1285884"/>
          </a:xfrm>
          <a:prstGeom prst="snip2DiagRect">
            <a:avLst/>
          </a:prstGeom>
          <a:solidFill>
            <a:srgbClr val="7030A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Minda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Mantap</a:t>
            </a:r>
            <a:endParaRPr lang="en-US" sz="2800" dirty="0"/>
          </a:p>
        </p:txBody>
      </p:sp>
      <p:sp>
        <p:nvSpPr>
          <p:cNvPr id="11" name="Chevron 10"/>
          <p:cNvSpPr/>
          <p:nvPr/>
        </p:nvSpPr>
        <p:spPr>
          <a:xfrm>
            <a:off x="5857884" y="3643314"/>
            <a:ext cx="428628" cy="714380"/>
          </a:xfrm>
          <a:prstGeom prst="chevr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10800000">
            <a:off x="2714612" y="3643314"/>
            <a:ext cx="428628" cy="714380"/>
          </a:xfrm>
          <a:prstGeom prst="chevr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14409060">
            <a:off x="3482663" y="2550728"/>
            <a:ext cx="428628" cy="714380"/>
          </a:xfrm>
          <a:prstGeom prst="chevr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7402323">
            <a:off x="5091692" y="2609725"/>
            <a:ext cx="428628" cy="714380"/>
          </a:xfrm>
          <a:prstGeom prst="chevr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4357686" y="4684840"/>
            <a:ext cx="428628" cy="714380"/>
          </a:xfrm>
          <a:prstGeom prst="chevr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438" y="405450"/>
            <a:ext cx="900115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Kemuliaan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Flowchart: Connector 3"/>
          <p:cNvSpPr/>
          <p:nvPr/>
        </p:nvSpPr>
        <p:spPr>
          <a:xfrm>
            <a:off x="3286116" y="1571612"/>
            <a:ext cx="3000396" cy="1500198"/>
          </a:xfrm>
          <a:prstGeom prst="flowChartConnector">
            <a:avLst/>
          </a:prstGeom>
          <a:solidFill>
            <a:schemeClr val="accent2">
              <a:lumMod val="50000"/>
              <a:alpha val="76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Bulan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Kebaikan</a:t>
            </a:r>
            <a:endParaRPr lang="en-US" dirty="0"/>
          </a:p>
        </p:txBody>
      </p:sp>
      <p:sp>
        <p:nvSpPr>
          <p:cNvPr id="5" name="Flowchart: Connector 4"/>
          <p:cNvSpPr/>
          <p:nvPr/>
        </p:nvSpPr>
        <p:spPr>
          <a:xfrm>
            <a:off x="928662" y="3214686"/>
            <a:ext cx="3571900" cy="1500198"/>
          </a:xfrm>
          <a:prstGeom prst="flowChartConnector">
            <a:avLst/>
          </a:prstGeom>
          <a:solidFill>
            <a:srgbClr val="00B0F0">
              <a:alpha val="79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prstClr val="black">
                      <a:alpha val="60000"/>
                    </a:prstClr>
                  </a:glow>
                </a:effectLst>
                <a:latin typeface="Arial Black" pitchFamily="34" charset="0"/>
              </a:rPr>
              <a:t>Bulan</a:t>
            </a:r>
            <a:r>
              <a:rPr lang="en-US" sz="26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effectLst>
                <a:latin typeface="Arial Black" pitchFamily="34" charset="0"/>
              </a:rPr>
              <a:t>Keberkatan</a:t>
            </a:r>
            <a:endParaRPr lang="en-US" sz="2600" dirty="0"/>
          </a:p>
        </p:txBody>
      </p:sp>
      <p:sp>
        <p:nvSpPr>
          <p:cNvPr id="6" name="Flowchart: Connector 5"/>
          <p:cNvSpPr/>
          <p:nvPr/>
        </p:nvSpPr>
        <p:spPr>
          <a:xfrm>
            <a:off x="2786050" y="4714884"/>
            <a:ext cx="4286280" cy="1928826"/>
          </a:xfrm>
          <a:prstGeom prst="flowChartConnector">
            <a:avLst/>
          </a:prstGeom>
          <a:solidFill>
            <a:srgbClr val="9900FF">
              <a:alpha val="77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Bulan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Kebebasan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Dari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Api</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Neraka</a:t>
            </a:r>
            <a:endParaRPr lang="en-US" dirty="0"/>
          </a:p>
        </p:txBody>
      </p:sp>
      <p:sp>
        <p:nvSpPr>
          <p:cNvPr id="7" name="Flowchart: Connector 6"/>
          <p:cNvSpPr/>
          <p:nvPr/>
        </p:nvSpPr>
        <p:spPr>
          <a:xfrm>
            <a:off x="5214942" y="3143248"/>
            <a:ext cx="3500462" cy="1500198"/>
          </a:xfrm>
          <a:prstGeom prst="flowChartConnector">
            <a:avLst/>
          </a:prstGeom>
          <a:solidFill>
            <a:srgbClr val="00B050">
              <a:alpha val="74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prstClr val="black">
                      <a:alpha val="60000"/>
                    </a:prstClr>
                  </a:glow>
                </a:effectLst>
                <a:latin typeface="Arial Black" pitchFamily="34" charset="0"/>
              </a:rPr>
              <a:t>Bulan</a:t>
            </a:r>
            <a:r>
              <a:rPr lang="en-US" sz="26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effectLst>
                <a:latin typeface="Arial Black" pitchFamily="34" charset="0"/>
              </a:rPr>
              <a:t>Keampunan</a:t>
            </a:r>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117439"/>
            <a:ext cx="9001156" cy="954107"/>
          </a:xfrm>
          <a:prstGeom prst="rect">
            <a:avLst/>
          </a:prstGeom>
          <a:noFill/>
        </p:spPr>
        <p:txBody>
          <a:bodyPr wrap="square" rtlCol="0">
            <a:spAutoFit/>
          </a:bodyPr>
          <a:lstStyle/>
          <a:p>
            <a:pPr algn="ct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Kemuliaan</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Ramadhan</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a:t>
            </a:r>
          </a:p>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0" y="1448218"/>
            <a:ext cx="9144000" cy="1754326"/>
          </a:xfrm>
          <a:prstGeom prst="rect">
            <a:avLst/>
          </a:prstGeom>
          <a:solidFill>
            <a:schemeClr val="tx1">
              <a:lumMod val="50000"/>
              <a:lumOff val="50000"/>
              <a:alpha val="67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شَهْرٌ أَوَّلُهُ رَحْمَةٌ وَأَوْسَطُهُ مَغْفِرَةٌ وَآخِرُهُ عِتْقٌ مِنَ النَّارِ</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32" y="3714752"/>
            <a:ext cx="9144000" cy="1938992"/>
          </a:xfrm>
          <a:prstGeom prst="rect">
            <a:avLst/>
          </a:prstGeom>
          <a:solidFill>
            <a:schemeClr val="accent2">
              <a:lumMod val="50000"/>
              <a:alpha val="37000"/>
            </a:schemeClr>
          </a:solidFill>
          <a:ln w="57150">
            <a:noFill/>
          </a:ln>
        </p:spPr>
        <p:txBody>
          <a:bodyPr wrap="square">
            <a:spAutoFit/>
          </a:bodyPr>
          <a:lstStyle/>
          <a:p>
            <a:pPr algn="ctr" fontAlgn="auto">
              <a:spcBef>
                <a:spcPts val="0"/>
              </a:spcBef>
              <a:spcAft>
                <a:spcPts val="0"/>
              </a:spcAft>
              <a:defRPr/>
            </a:pP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Ramadhan</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ialah</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bulan</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dipermulaannya</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keampunan</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pertengahannya</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kebebasan</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daripada</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api</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neraka</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dibahagian</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akhirnya</a:t>
            </a:r>
            <a:r>
              <a:rPr lang="en-US" sz="30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0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Curved Right Arrow 21"/>
          <p:cNvSpPr/>
          <p:nvPr/>
        </p:nvSpPr>
        <p:spPr>
          <a:xfrm rot="19558969">
            <a:off x="4322652" y="3026310"/>
            <a:ext cx="555104" cy="3320471"/>
          </a:xfrm>
          <a:prstGeom prst="curvedRight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Right Arrow 20"/>
          <p:cNvSpPr/>
          <p:nvPr/>
        </p:nvSpPr>
        <p:spPr>
          <a:xfrm rot="17621577">
            <a:off x="4161239" y="2858326"/>
            <a:ext cx="601033" cy="2459985"/>
          </a:xfrm>
          <a:prstGeom prst="curvedRight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18962661">
            <a:off x="4412865" y="3364478"/>
            <a:ext cx="601033" cy="2459985"/>
          </a:xfrm>
          <a:prstGeom prst="curvedRight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rot="13159754">
            <a:off x="4468105" y="2090755"/>
            <a:ext cx="632981" cy="2322845"/>
          </a:xfrm>
          <a:prstGeom prst="curvedLeft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rot="14793170">
            <a:off x="4447482" y="2623654"/>
            <a:ext cx="632981" cy="1812366"/>
          </a:xfrm>
          <a:prstGeom prst="curvedLeft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rot="12864639">
            <a:off x="4443225" y="1526542"/>
            <a:ext cx="632981" cy="2774146"/>
          </a:xfrm>
          <a:prstGeom prst="curvedLeftArrow">
            <a:avLst/>
          </a:prstGeom>
          <a:solidFill>
            <a:srgbClr val="FF0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1438" y="405450"/>
            <a:ext cx="900115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Jalan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Mencari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Sinar</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Ilahi</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Snip Diagonal Corner Rectangle 3"/>
          <p:cNvSpPr/>
          <p:nvPr/>
        </p:nvSpPr>
        <p:spPr>
          <a:xfrm>
            <a:off x="357158" y="1714488"/>
            <a:ext cx="4071966" cy="1143008"/>
          </a:xfrm>
          <a:prstGeom prst="snip2DiagRect">
            <a:avLst/>
          </a:prstGeom>
          <a:solidFill>
            <a:srgbClr val="6600FF"/>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Lakukan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puasa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dengan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ikhlas</a:t>
            </a:r>
            <a:endParaRPr lang="en-US" sz="2800" dirty="0"/>
          </a:p>
        </p:txBody>
      </p:sp>
      <p:sp>
        <p:nvSpPr>
          <p:cNvPr id="5" name="Snip Diagonal Corner Rectangle 4"/>
          <p:cNvSpPr/>
          <p:nvPr/>
        </p:nvSpPr>
        <p:spPr>
          <a:xfrm>
            <a:off x="357158" y="3214686"/>
            <a:ext cx="4071966" cy="1143008"/>
          </a:xfrm>
          <a:prstGeom prst="snip2DiagRect">
            <a:avLst/>
          </a:prstGeom>
          <a:solidFill>
            <a:srgbClr val="6600FF"/>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Isi</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masa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dengan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amalan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ibadah</a:t>
            </a:r>
            <a:endParaRPr lang="en-US" sz="2800" dirty="0"/>
          </a:p>
        </p:txBody>
      </p:sp>
      <p:sp>
        <p:nvSpPr>
          <p:cNvPr id="6" name="Snip Diagonal Corner Rectangle 5"/>
          <p:cNvSpPr/>
          <p:nvPr/>
        </p:nvSpPr>
        <p:spPr>
          <a:xfrm>
            <a:off x="428596" y="4786322"/>
            <a:ext cx="4000528" cy="1285884"/>
          </a:xfrm>
          <a:prstGeom prst="snip2DiagRect">
            <a:avLst/>
          </a:prstGeom>
          <a:solidFill>
            <a:srgbClr val="6600FF"/>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Sucikan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hati</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minda,perelokkan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akhlak</a:t>
            </a:r>
            <a:endParaRPr lang="en-US" sz="2800" dirty="0"/>
          </a:p>
        </p:txBody>
      </p:sp>
      <p:sp>
        <p:nvSpPr>
          <p:cNvPr id="8" name="Heptagon 7"/>
          <p:cNvSpPr/>
          <p:nvPr/>
        </p:nvSpPr>
        <p:spPr>
          <a:xfrm>
            <a:off x="71406" y="1714488"/>
            <a:ext cx="571504" cy="714380"/>
          </a:xfrm>
          <a:prstGeom prst="heptago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latin typeface="Arial Black" pitchFamily="34" charset="0"/>
              </a:rPr>
              <a:t>1</a:t>
            </a:r>
            <a:endParaRPr lang="en-US" sz="2800" b="1"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Heptagon 8"/>
          <p:cNvSpPr/>
          <p:nvPr/>
        </p:nvSpPr>
        <p:spPr>
          <a:xfrm>
            <a:off x="71406" y="3214686"/>
            <a:ext cx="571504" cy="714380"/>
          </a:xfrm>
          <a:prstGeom prst="heptago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latin typeface="Arial Black" pitchFamily="34" charset="0"/>
              </a:rPr>
              <a:t>2</a:t>
            </a:r>
            <a:endParaRPr lang="en-US" sz="2800" b="1" dirty="0">
              <a:solidFill>
                <a:schemeClr val="tx1"/>
              </a:solidFill>
              <a:effectLst>
                <a:outerShdw blurRad="38100" dist="38100" dir="2700000" algn="tl">
                  <a:srgbClr val="000000">
                    <a:alpha val="43137"/>
                  </a:srgbClr>
                </a:outerShdw>
              </a:effectLst>
              <a:latin typeface="Arial Black" pitchFamily="34" charset="0"/>
            </a:endParaRPr>
          </a:p>
        </p:txBody>
      </p:sp>
      <p:sp>
        <p:nvSpPr>
          <p:cNvPr id="10" name="Heptagon 9"/>
          <p:cNvSpPr/>
          <p:nvPr/>
        </p:nvSpPr>
        <p:spPr>
          <a:xfrm>
            <a:off x="142844" y="4786322"/>
            <a:ext cx="571504" cy="714380"/>
          </a:xfrm>
          <a:prstGeom prst="heptago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latin typeface="Arial Black" pitchFamily="34" charset="0"/>
              </a:rPr>
              <a:t>3</a:t>
            </a:r>
            <a:endParaRPr lang="en-US" sz="2800" b="1" dirty="0">
              <a:solidFill>
                <a:schemeClr val="tx1"/>
              </a:solidFill>
              <a:effectLst>
                <a:outerShdw blurRad="38100" dist="38100" dir="2700000" algn="tl">
                  <a:srgbClr val="000000">
                    <a:alpha val="43137"/>
                  </a:srgbClr>
                </a:outerShdw>
              </a:effectLst>
              <a:latin typeface="Arial Black" pitchFamily="34" charset="0"/>
            </a:endParaRPr>
          </a:p>
        </p:txBody>
      </p:sp>
      <p:sp>
        <p:nvSpPr>
          <p:cNvPr id="11" name="Rectangle 10"/>
          <p:cNvSpPr/>
          <p:nvPr/>
        </p:nvSpPr>
        <p:spPr>
          <a:xfrm>
            <a:off x="5715008" y="1357298"/>
            <a:ext cx="2857520" cy="928694"/>
          </a:xfrm>
          <a:prstGeom prst="rect">
            <a:avLst/>
          </a:prstGeom>
          <a:solidFill>
            <a:srgbClr val="FF0066"/>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Bertadarus</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p>
          <a:p>
            <a:pPr algn="ct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Al-Quran</a:t>
            </a:r>
            <a:endParaRPr lang="en-US" sz="24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12" name="Rectangle 11"/>
          <p:cNvSpPr/>
          <p:nvPr/>
        </p:nvSpPr>
        <p:spPr>
          <a:xfrm>
            <a:off x="5715008" y="2357430"/>
            <a:ext cx="2857520" cy="642942"/>
          </a:xfrm>
          <a:prstGeom prst="rect">
            <a:avLst/>
          </a:prstGeom>
          <a:solidFill>
            <a:srgbClr val="00660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Solat</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Tarawih</a:t>
            </a:r>
            <a:endParaRPr lang="en-US" sz="24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13" name="Rectangle 12"/>
          <p:cNvSpPr/>
          <p:nvPr/>
        </p:nvSpPr>
        <p:spPr>
          <a:xfrm>
            <a:off x="5715008" y="3071810"/>
            <a:ext cx="2857520" cy="785818"/>
          </a:xfrm>
          <a:prstGeom prst="rect">
            <a:avLst/>
          </a:prstGeom>
          <a:solidFill>
            <a:srgbClr val="FF0066"/>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Jamuan</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Berbuka</a:t>
            </a:r>
            <a:endParaRPr lang="en-US" sz="24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14" name="Rectangle 13"/>
          <p:cNvSpPr/>
          <p:nvPr/>
        </p:nvSpPr>
        <p:spPr>
          <a:xfrm>
            <a:off x="5715008" y="3929066"/>
            <a:ext cx="2857520" cy="785818"/>
          </a:xfrm>
          <a:prstGeom prst="rect">
            <a:avLst/>
          </a:prstGeom>
          <a:solidFill>
            <a:srgbClr val="00660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Hadiri</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Majlis</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Ilmu</a:t>
            </a:r>
            <a:endParaRPr lang="en-US" sz="24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15" name="Rectangle 14"/>
          <p:cNvSpPr/>
          <p:nvPr/>
        </p:nvSpPr>
        <p:spPr>
          <a:xfrm>
            <a:off x="5715008" y="4786322"/>
            <a:ext cx="2857520" cy="642942"/>
          </a:xfrm>
          <a:prstGeom prst="rect">
            <a:avLst/>
          </a:prstGeom>
          <a:solidFill>
            <a:srgbClr val="FF0066"/>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Bersedekah</a:t>
            </a:r>
            <a:endParaRPr lang="en-US" sz="24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16" name="Rectangle 15"/>
          <p:cNvSpPr/>
          <p:nvPr/>
        </p:nvSpPr>
        <p:spPr>
          <a:xfrm>
            <a:off x="5715008" y="5500702"/>
            <a:ext cx="2857520" cy="642942"/>
          </a:xfrm>
          <a:prstGeom prst="rect">
            <a:avLst/>
          </a:prstGeom>
          <a:solidFill>
            <a:srgbClr val="00660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Berzikir</a:t>
            </a:r>
            <a:endParaRPr lang="en-US" sz="24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438" y="405450"/>
            <a:ext cx="9001156" cy="954107"/>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Taala</a:t>
            </a:r>
            <a:endPar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185</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Rectangle 3"/>
          <p:cNvSpPr/>
          <p:nvPr/>
        </p:nvSpPr>
        <p:spPr>
          <a:xfrm>
            <a:off x="0" y="1448218"/>
            <a:ext cx="9144000" cy="4154984"/>
          </a:xfrm>
          <a:prstGeom prst="rect">
            <a:avLst/>
          </a:prstGeom>
          <a:solidFill>
            <a:schemeClr val="tx1">
              <a:lumMod val="50000"/>
              <a:lumOff val="50000"/>
              <a:alpha val="67000"/>
            </a:schemeClr>
          </a:solidFill>
        </p:spPr>
        <p:txBody>
          <a:bodyPr wrap="square">
            <a:spAutoFit/>
          </a:bodyPr>
          <a:lstStyle/>
          <a:p>
            <a:pPr algn="ctr"/>
            <a:r>
              <a:rPr lang="ar-QA" sz="4400" b="1" dirty="0" smtClean="0">
                <a:solidFill>
                  <a:srgbClr val="FFFF00"/>
                </a:solidFill>
                <a:effectLst>
                  <a:glow rad="63500">
                    <a:schemeClr val="tx1">
                      <a:alpha val="40000"/>
                    </a:schemeClr>
                  </a:glow>
                  <a:outerShdw blurRad="38100" dist="38100" dir="2700000" algn="tl">
                    <a:srgbClr val="000000">
                      <a:alpha val="43137"/>
                    </a:srgbClr>
                  </a:outerShdw>
                </a:effectLst>
              </a:rPr>
              <a:t>شَهْرُ رَمَضَانَ الَّذِيَ أُنزِلَ فِيهِ الْقُرْآنُ هُدًى لِّلنَّاسِ وَبَيِّنَاتٍ مِّنَ الْهُدَى وَالْفُرْقَانِ فَمَن شَهِدَ مِنكُمُ الشَّهْرَ فَلْيَصُمْهُ وَمَن كَانَ مَرِيضًا أَوْ عَلَى سَفَرٍ فَعِدَّةٌ مِّنْ أَيَّامٍ أُخَرَ يُرِيدُ اللّهُ بِكُمُ الْيُسْرَ وَلاَ يُرِيدُ بِكُمُ الْعُسْرَ وَلِتُكْمِلُواْ الْعِدَّةَ وَلِتُكَبِّرُواْ اللّهَ عَلَى مَا هَدَاكُمْ وَلَعَلَّكُمْ تَشْكُرُونَ</a:t>
            </a:r>
            <a:endParaRPr lang="ms-MY" sz="4400" b="1" dirty="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2844" y="428604"/>
            <a:ext cx="900115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Maksudnya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TextBox 3"/>
          <p:cNvSpPr txBox="1"/>
          <p:nvPr/>
        </p:nvSpPr>
        <p:spPr>
          <a:xfrm>
            <a:off x="0" y="1500174"/>
            <a:ext cx="9144000" cy="5262979"/>
          </a:xfrm>
          <a:prstGeom prst="rect">
            <a:avLst/>
          </a:prstGeom>
          <a:solidFill>
            <a:schemeClr val="accent2">
              <a:lumMod val="50000"/>
              <a:alpha val="37000"/>
            </a:schemeClr>
          </a:solidFill>
          <a:ln w="57150">
            <a:noFill/>
          </a:ln>
        </p:spPr>
        <p:txBody>
          <a:bodyPr wrap="square">
            <a:spAutoFit/>
          </a:bodyPr>
          <a:lstStyle/>
          <a:p>
            <a:pPr algn="ctr" fontAlgn="auto">
              <a:spcBef>
                <a:spcPts val="0"/>
              </a:spcBef>
              <a:spcAft>
                <a:spcPts val="0"/>
              </a:spcAft>
              <a:defRPr/>
            </a:pP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Bulan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Ramadhan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padanya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diturunkan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Al-Quran,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petunjuk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manusia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keterangan-keterangan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menjelaskan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petunjuk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perbezaan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antara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salah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Oleh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sesiapa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antara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menyaksikan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anak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bulan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Ramadhan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hendaklah</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berpuasa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sesiapa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sakit</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dalam</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musafir</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lalu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berbuka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wajib</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berpuasa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sebanyak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hari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ditinggalkan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pada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hari-hari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lain…</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2452" y="2053888"/>
            <a:ext cx="8077200" cy="2646878"/>
          </a:xfrm>
          <a:prstGeom prst="rect">
            <a:avLst/>
          </a:prstGeom>
          <a:noFill/>
        </p:spPr>
        <p:txBody>
          <a:bodyPr>
            <a:spAutoFit/>
          </a:bodyPr>
          <a:lstStyle/>
          <a:p>
            <a:pPr algn="ctr" fontAlgn="auto">
              <a:spcBef>
                <a:spcPts val="0"/>
              </a:spcBef>
              <a:spcAft>
                <a:spcPts val="0"/>
              </a:spcAft>
              <a:defRPr/>
            </a:pPr>
            <a:r>
              <a:rPr lang="ar-SA" sz="166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99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5" name="Rectangle 4"/>
          <p:cNvSpPr/>
          <p:nvPr/>
        </p:nvSpPr>
        <p:spPr>
          <a:xfrm>
            <a:off x="642910" y="553690"/>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5720" y="642918"/>
            <a:ext cx="292892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sambungan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TextBox 3"/>
          <p:cNvSpPr txBox="1"/>
          <p:nvPr/>
        </p:nvSpPr>
        <p:spPr>
          <a:xfrm>
            <a:off x="0" y="1571612"/>
            <a:ext cx="9144000" cy="2677656"/>
          </a:xfrm>
          <a:prstGeom prst="rect">
            <a:avLst/>
          </a:prstGeom>
          <a:solidFill>
            <a:schemeClr val="accent2">
              <a:lumMod val="50000"/>
              <a:alpha val="37000"/>
            </a:schemeClr>
          </a:solidFill>
          <a:ln w="57150">
            <a:noFill/>
          </a:ln>
        </p:spPr>
        <p:txBody>
          <a:bodyPr wrap="square">
            <a:spAutoFit/>
          </a:bodyPr>
          <a:lstStyle/>
          <a:p>
            <a:pPr algn="ctr" fontAlgn="auto">
              <a:spcBef>
                <a:spcPts val="0"/>
              </a:spcBef>
              <a:spcAft>
                <a:spcPts val="0"/>
              </a:spcAft>
              <a:defRPr/>
            </a:pP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menghendaki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kemudahan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bagimu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tidak</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menghendaki</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kesukaran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bagimu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supaya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cukupkan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bilangan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puasa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sebulan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Ramadhan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supaya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membesarkan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kerana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mendapat</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petunjukNya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supaya</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kamu</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bersyukur</a:t>
            </a:r>
            <a:r>
              <a:rPr lang="en-US" sz="28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lum bright="-20000"/>
          </a:blip>
          <a:srcRect/>
          <a:stretch>
            <a:fillRect/>
          </a:stretch>
        </p:blipFill>
        <p:spPr bwMode="auto">
          <a:xfrm>
            <a:off x="0" y="-14990"/>
            <a:ext cx="9144000" cy="694944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411760" y="188640"/>
            <a:ext cx="4267200" cy="3200400"/>
          </a:xfrm>
          <a:prstGeom prst="rect">
            <a:avLst/>
          </a:prstGeom>
          <a:noFill/>
          <a:ln w="9525">
            <a:noFill/>
            <a:miter lim="800000"/>
            <a:headEnd/>
            <a:tailEnd/>
          </a:ln>
          <a:effectLst>
            <a:softEdge rad="635000"/>
          </a:effectLst>
        </p:spPr>
      </p:pic>
      <p:pic>
        <p:nvPicPr>
          <p:cNvPr id="1030" name="Picture 6"/>
          <p:cNvPicPr>
            <a:picLocks noChangeAspect="1" noChangeArrowheads="1"/>
          </p:cNvPicPr>
          <p:nvPr/>
        </p:nvPicPr>
        <p:blipFill>
          <a:blip r:embed="rId4" cstate="print"/>
          <a:srcRect/>
          <a:stretch>
            <a:fillRect/>
          </a:stretch>
        </p:blipFill>
        <p:spPr bwMode="auto">
          <a:xfrm>
            <a:off x="1" y="3000372"/>
            <a:ext cx="4643438" cy="3552835"/>
          </a:xfrm>
          <a:prstGeom prst="rect">
            <a:avLst/>
          </a:prstGeom>
          <a:noFill/>
          <a:ln w="9525">
            <a:noFill/>
            <a:miter lim="800000"/>
            <a:headEnd/>
            <a:tailEnd/>
          </a:ln>
          <a:effectLst>
            <a:softEdge rad="635000"/>
          </a:effectLst>
        </p:spPr>
      </p:pic>
      <p:grpSp>
        <p:nvGrpSpPr>
          <p:cNvPr id="7" name="Group 6"/>
          <p:cNvGrpSpPr/>
          <p:nvPr/>
        </p:nvGrpSpPr>
        <p:grpSpPr>
          <a:xfrm>
            <a:off x="642910" y="332656"/>
            <a:ext cx="8214198" cy="5882426"/>
            <a:chOff x="642910" y="332656"/>
            <a:chExt cx="8214198" cy="5882426"/>
          </a:xfrm>
        </p:grpSpPr>
        <p:sp>
          <p:nvSpPr>
            <p:cNvPr id="5" name="Rectangle 4"/>
            <p:cNvSpPr/>
            <p:nvPr/>
          </p:nvSpPr>
          <p:spPr>
            <a:xfrm>
              <a:off x="642910" y="1690767"/>
              <a:ext cx="8214198" cy="4524315"/>
            </a:xfrm>
            <a:prstGeom prst="rect">
              <a:avLst/>
            </a:prstGeom>
            <a:solidFill>
              <a:srgbClr val="002060">
                <a:alpha val="40000"/>
              </a:srgbClr>
            </a:solidFill>
          </p:spPr>
          <p:txBody>
            <a:bodyPr wrap="square">
              <a:spAutoFit/>
            </a:bodyPr>
            <a:lstStyle/>
            <a:p>
              <a:pPr algn="ctr">
                <a:defRPr/>
              </a:pP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600" b="1" dirty="0" err="1"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Di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600" b="1" dirty="0" err="1"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600" b="1" dirty="0" err="1"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600" b="1" dirty="0" err="1"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600" b="1" dirty="0" smtClean="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rPr>
                <a:t>……</a:t>
              </a:r>
              <a:endParaRPr lang="en-US" sz="3600" b="1" dirty="0">
                <a:ln w="28575">
                  <a:solidFill>
                    <a:schemeClr val="tx1"/>
                  </a:solidFill>
                </a:ln>
                <a:solidFill>
                  <a:srgbClr val="FFFF00"/>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691680" y="332656"/>
              <a:ext cx="5796136" cy="1200329"/>
            </a:xfrm>
            <a:prstGeom prst="rect">
              <a:avLst/>
            </a:prstGeom>
          </p:spPr>
          <p:txBody>
            <a:bodyPr wrap="square">
              <a:spAutoFit/>
            </a:bodyPr>
            <a:lstStyle/>
            <a:p>
              <a:pPr algn="ctr">
                <a:defRPr/>
              </a:pP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Antara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Dua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Khutbah</a:t>
              </a:r>
              <a:endParaRPr lang="en-US" sz="3600"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0000" contrast="-10000"/>
          </a:blip>
          <a:srcRect/>
          <a:stretch>
            <a:fillRect/>
          </a:stretch>
        </p:blipFill>
        <p:spPr bwMode="auto">
          <a:xfrm>
            <a:off x="14990" y="1499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7345" y="214290"/>
            <a:ext cx="8643998" cy="1071570"/>
          </a:xfrm>
          <a:prstGeom prst="rect">
            <a:avLst/>
          </a:prstGeom>
          <a:no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ectangle 7"/>
          <p:cNvSpPr/>
          <p:nvPr/>
        </p:nvSpPr>
        <p:spPr>
          <a:xfrm>
            <a:off x="34958" y="353361"/>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9" name="Rectangle 8"/>
          <p:cNvSpPr/>
          <p:nvPr/>
        </p:nvSpPr>
        <p:spPr>
          <a:xfrm>
            <a:off x="515912" y="1924997"/>
            <a:ext cx="8077200" cy="2215991"/>
          </a:xfrm>
          <a:prstGeom prst="rect">
            <a:avLst/>
          </a:prstGeom>
          <a:noFill/>
        </p:spPr>
        <p:txBody>
          <a:bodyPr>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7345" y="214290"/>
            <a:ext cx="8643998" cy="1071570"/>
          </a:xfrm>
          <a:prstGeom prst="rect">
            <a:avLst/>
          </a:prstGeom>
          <a:no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ectangle 7"/>
          <p:cNvSpPr/>
          <p:nvPr/>
        </p:nvSpPr>
        <p:spPr>
          <a:xfrm>
            <a:off x="500034" y="1500174"/>
            <a:ext cx="8072494" cy="2862322"/>
          </a:xfrm>
          <a:prstGeom prst="rect">
            <a:avLst/>
          </a:prstGeom>
        </p:spPr>
        <p:txBody>
          <a:bodyPr wrap="square">
            <a:spAutoFit/>
          </a:bodyPr>
          <a:lstStyle/>
          <a:p>
            <a:pPr algn="r"/>
            <a:r>
              <a:rPr lang="ar-EG" sz="6000" b="1" dirty="0" smtClean="0">
                <a:solidFill>
                  <a:srgbClr val="FFFF00"/>
                </a:solidFill>
                <a:effectLst>
                  <a:glow rad="101600">
                    <a:schemeClr val="tx1">
                      <a:alpha val="60000"/>
                    </a:schemeClr>
                  </a:glow>
                </a:effectLst>
                <a:cs typeface="Traditional Arabic" pitchFamily="2" charset="-78"/>
              </a:rPr>
              <a:t>وَأَشْهَدُ أَنْ لآ إِلَهَ إِلاَّ اللهُ وَحْدَهُ </a:t>
            </a:r>
            <a:r>
              <a:rPr lang="ar-SA" sz="6000" b="1" dirty="0" smtClean="0">
                <a:solidFill>
                  <a:srgbClr val="FFFF00"/>
                </a:solidFill>
                <a:effectLst>
                  <a:glow rad="101600">
                    <a:schemeClr val="tx1">
                      <a:alpha val="60000"/>
                    </a:schemeClr>
                  </a:glow>
                </a:effectLst>
                <a:cs typeface="Traditional Arabic" pitchFamily="2" charset="-78"/>
              </a:rPr>
              <a:t>       </a:t>
            </a:r>
            <a:r>
              <a:rPr lang="ar-EG" sz="6000" b="1" dirty="0" smtClean="0">
                <a:solidFill>
                  <a:srgbClr val="FFFF00"/>
                </a:solidFill>
                <a:effectLst>
                  <a:glow rad="101600">
                    <a:schemeClr val="tx1">
                      <a:alpha val="60000"/>
                    </a:schemeClr>
                  </a:glow>
                </a:effectLst>
                <a:cs typeface="Traditional Arabic" pitchFamily="2" charset="-78"/>
              </a:rPr>
              <a:t>لاَ </a:t>
            </a:r>
            <a:r>
              <a:rPr lang="ar-EG" sz="6000" b="1" dirty="0" smtClean="0">
                <a:solidFill>
                  <a:srgbClr val="FFFF00"/>
                </a:solidFill>
                <a:effectLst>
                  <a:glow rad="101600">
                    <a:schemeClr val="tx1">
                      <a:alpha val="60000"/>
                    </a:schemeClr>
                  </a:glow>
                </a:effectLst>
                <a:cs typeface="Traditional Arabic" pitchFamily="2" charset="-78"/>
              </a:rPr>
              <a:t>شَرِيْكَ لَهُ، وَأَشْهَدُ أَنَّ مُحَمَّدًا عَبْدُهُ </a:t>
            </a:r>
            <a:r>
              <a:rPr lang="ar-EG" sz="6000" b="1" dirty="0" smtClean="0">
                <a:solidFill>
                  <a:srgbClr val="FFFF00"/>
                </a:solidFill>
                <a:effectLst>
                  <a:glow rad="101600">
                    <a:schemeClr val="tx1">
                      <a:alpha val="60000"/>
                    </a:schemeClr>
                  </a:glow>
                </a:effectLst>
                <a:cs typeface="Traditional Arabic" pitchFamily="2" charset="-78"/>
              </a:rPr>
              <a:t>وَرَسُوْلُهُ</a:t>
            </a:r>
            <a:r>
              <a:rPr lang="ar-SA" sz="6000" b="1" dirty="0" smtClean="0">
                <a:solidFill>
                  <a:srgbClr val="FFFF00"/>
                </a:solidFill>
                <a:effectLst>
                  <a:glow rad="101600">
                    <a:schemeClr val="tx1">
                      <a:alpha val="60000"/>
                    </a:schemeClr>
                  </a:glow>
                </a:effectLst>
                <a:cs typeface="Traditional Arabic" pitchFamily="2" charset="-78"/>
              </a:rPr>
              <a:t>.</a:t>
            </a:r>
            <a:r>
              <a:rPr lang="ar-SA" sz="6000" b="1" dirty="0" smtClean="0">
                <a:solidFill>
                  <a:srgbClr val="FFFF00"/>
                </a:solidFill>
                <a:effectLst>
                  <a:glow rad="101600">
                    <a:schemeClr val="tx1">
                      <a:alpha val="60000"/>
                    </a:schemeClr>
                  </a:glow>
                </a:effectLst>
                <a:latin typeface="Traditional Arabic" pitchFamily="2" charset="-78"/>
                <a:cs typeface="Traditional Arabic" pitchFamily="2" charset="-78"/>
              </a:rPr>
              <a:t> </a:t>
            </a:r>
            <a:r>
              <a:rPr lang="ar-SA" sz="6000" b="1" dirty="0" smtClean="0">
                <a:solidFill>
                  <a:srgbClr val="FFFF00"/>
                </a:solidFill>
                <a:effectLst>
                  <a:glow rad="101600">
                    <a:schemeClr val="tx1">
                      <a:alpha val="60000"/>
                    </a:schemeClr>
                  </a:glow>
                </a:effectLst>
                <a:latin typeface="Traditional Arabic" pitchFamily="2" charset="-78"/>
                <a:cs typeface="Traditional Arabic" pitchFamily="2" charset="-78"/>
              </a:rPr>
              <a:t>سَيِّدَ وَلَدِ آدَمَ وَشَفِيْعُ </a:t>
            </a:r>
            <a:endParaRPr lang="ms-MY" sz="60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9" name="Rectangle 8"/>
          <p:cNvSpPr/>
          <p:nvPr/>
        </p:nvSpPr>
        <p:spPr>
          <a:xfrm>
            <a:off x="714348" y="42860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357158" y="4490404"/>
            <a:ext cx="8929750" cy="1015663"/>
          </a:xfrm>
          <a:prstGeom prst="rect">
            <a:avLst/>
          </a:prstGeom>
        </p:spPr>
        <p:txBody>
          <a:bodyPr wrap="square">
            <a:spAutoFit/>
          </a:bodyPr>
          <a:lstStyle/>
          <a:p>
            <a:pPr algn="ctr" rtl="1"/>
            <a:r>
              <a:rPr lang="ar-SA" sz="6000" b="1" dirty="0" smtClean="0">
                <a:solidFill>
                  <a:srgbClr val="FFFF00"/>
                </a:solidFill>
                <a:effectLst>
                  <a:glow rad="101600">
                    <a:schemeClr val="tx1">
                      <a:alpha val="60000"/>
                    </a:schemeClr>
                  </a:glow>
                </a:effectLst>
                <a:latin typeface="Traditional Arabic" pitchFamily="2" charset="-78"/>
                <a:cs typeface="Traditional Arabic" pitchFamily="2" charset="-78"/>
              </a:rPr>
              <a:t>الْمُوَحِّدِيْنَ بَعْدَ الاِذْنِ اِلَى الْمَلِكِ الدَّيَّانِ</a:t>
            </a:r>
            <a:endParaRPr lang="ms-MY" sz="6000" b="1" dirty="0">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571472" y="2071678"/>
            <a:ext cx="8001056" cy="1938992"/>
          </a:xfrm>
          <a:prstGeom prst="rect">
            <a:avLst/>
          </a:prstGeom>
        </p:spPr>
        <p:txBody>
          <a:bodyPr wrap="square">
            <a:spAutoFit/>
          </a:bodyPr>
          <a:lstStyle/>
          <a:p>
            <a:pPr algn="ctr" rtl="1"/>
            <a:r>
              <a:rPr lang="ar-EG" sz="6000" b="1" dirty="0" smtClean="0">
                <a:solidFill>
                  <a:srgbClr val="FFFF00"/>
                </a:solidFill>
                <a:effectLst>
                  <a:glow rad="101600">
                    <a:schemeClr val="tx1">
                      <a:alpha val="60000"/>
                    </a:schemeClr>
                  </a:glow>
                </a:effectLst>
                <a:cs typeface="Traditional Arabic" pitchFamily="2" charset="-78"/>
              </a:rPr>
              <a:t>اللَّهُمَّ صَلِّ وَسَلِّمْ عَلَى</a:t>
            </a:r>
            <a:r>
              <a:rPr lang="ar-SA" sz="6000" b="1" dirty="0" smtClean="0">
                <a:solidFill>
                  <a:srgbClr val="FFFF00"/>
                </a:solidFill>
                <a:effectLst>
                  <a:glow rad="101600">
                    <a:schemeClr val="tx1">
                      <a:alpha val="60000"/>
                    </a:schemeClr>
                  </a:glow>
                </a:effectLst>
                <a:cs typeface="Traditional Arabic" pitchFamily="2" charset="-78"/>
              </a:rPr>
              <a:t> </a:t>
            </a:r>
            <a:r>
              <a:rPr lang="ar-SA" sz="6000" b="1" dirty="0" smtClean="0">
                <a:solidFill>
                  <a:srgbClr val="FFFF00"/>
                </a:solidFill>
                <a:effectLst>
                  <a:glow rad="101600">
                    <a:schemeClr val="tx1">
                      <a:alpha val="60000"/>
                    </a:schemeClr>
                  </a:glow>
                </a:effectLst>
                <a:cs typeface="Traditional Arabic" pitchFamily="2" charset="-78"/>
              </a:rPr>
              <a:t>عَبْدِكَ وَرَسُولِكَ</a:t>
            </a:r>
            <a:r>
              <a:rPr lang="en-US" sz="6000" b="1" dirty="0" smtClean="0">
                <a:solidFill>
                  <a:srgbClr val="FFFF00"/>
                </a:solidFill>
                <a:effectLst>
                  <a:glow rad="101600">
                    <a:schemeClr val="tx1">
                      <a:alpha val="60000"/>
                    </a:schemeClr>
                  </a:glow>
                </a:effectLst>
                <a:cs typeface="Traditional Arabic" pitchFamily="2" charset="-78"/>
              </a:rPr>
              <a:t> </a:t>
            </a:r>
            <a:r>
              <a:rPr lang="ar-EG" sz="6000" b="1" dirty="0" smtClean="0">
                <a:solidFill>
                  <a:srgbClr val="FFFF00"/>
                </a:solidFill>
                <a:effectLst>
                  <a:glow rad="101600">
                    <a:schemeClr val="tx1">
                      <a:alpha val="60000"/>
                    </a:schemeClr>
                  </a:glow>
                </a:effectLst>
                <a:cs typeface="Traditional Arabic" pitchFamily="2" charset="-78"/>
              </a:rPr>
              <a:t>مُحَمَّدٍ وَعَلَى آلِهِ وَص</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ح</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بِهِ</a:t>
            </a:r>
            <a:r>
              <a:rPr lang="ar-SA" sz="6000" b="1" dirty="0" smtClean="0">
                <a:solidFill>
                  <a:srgbClr val="FFFF00"/>
                </a:solidFill>
                <a:effectLst>
                  <a:glow rad="101600">
                    <a:schemeClr val="tx1">
                      <a:alpha val="60000"/>
                    </a:schemeClr>
                  </a:glow>
                </a:effectLst>
                <a:cs typeface="Traditional Arabic" pitchFamily="2" charset="-78"/>
              </a:rPr>
              <a:t> أَجْمَعِينَ</a:t>
            </a:r>
            <a:endParaRPr lang="ms-MY" sz="60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Rectangle 3"/>
          <p:cNvSpPr/>
          <p:nvPr/>
        </p:nvSpPr>
        <p:spPr>
          <a:xfrm>
            <a:off x="714348" y="428605"/>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7345" y="214290"/>
            <a:ext cx="8643998" cy="1071570"/>
          </a:xfrm>
          <a:prstGeom prst="rect">
            <a:avLst/>
          </a:prstGeom>
          <a:no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ectangle 7"/>
          <p:cNvSpPr/>
          <p:nvPr/>
        </p:nvSpPr>
        <p:spPr>
          <a:xfrm>
            <a:off x="714348" y="63212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9" name="Rectangle 8"/>
          <p:cNvSpPr/>
          <p:nvPr/>
        </p:nvSpPr>
        <p:spPr>
          <a:xfrm>
            <a:off x="285752" y="1632254"/>
            <a:ext cx="8501090" cy="2123658"/>
          </a:xfrm>
          <a:prstGeom prst="rect">
            <a:avLst/>
          </a:prstGeom>
        </p:spPr>
        <p:txBody>
          <a:bodyPr wrap="square">
            <a:spAutoFit/>
          </a:bodyPr>
          <a:lstStyle/>
          <a:p>
            <a:pPr algn="ctr" rtl="1"/>
            <a:r>
              <a:rPr lang="ar-EG" sz="6600" b="1" dirty="0" smtClean="0">
                <a:solidFill>
                  <a:srgbClr val="FFFF00"/>
                </a:solidFill>
                <a:effectLst>
                  <a:glow rad="101600">
                    <a:schemeClr val="tx1">
                      <a:alpha val="60000"/>
                    </a:schemeClr>
                  </a:glow>
                </a:effectLst>
                <a:cs typeface="Traditional Arabic" pitchFamily="2" charset="-78"/>
              </a:rPr>
              <a:t>فَيَا عِبَادَ الله،اتَّقُوْا اللهَ</a:t>
            </a:r>
            <a:r>
              <a:rPr lang="ar-SA" sz="6600" b="1" dirty="0" smtClean="0">
                <a:solidFill>
                  <a:srgbClr val="FFFF00"/>
                </a:solidFill>
                <a:effectLst>
                  <a:glow rad="101600">
                    <a:schemeClr val="tx1">
                      <a:alpha val="60000"/>
                    </a:schemeClr>
                  </a:glow>
                </a:effectLst>
                <a:cs typeface="Traditional Arabic" pitchFamily="2" charset="-78"/>
              </a:rPr>
              <a:t>, حَقَّ تُقَاتِهِ وَلاَ تَمُوْتُنَّ </a:t>
            </a:r>
            <a:r>
              <a:rPr lang="ar-SA" sz="6600" b="1" dirty="0" smtClean="0">
                <a:solidFill>
                  <a:srgbClr val="FFFF00"/>
                </a:solidFill>
                <a:effectLst>
                  <a:glow rad="101600">
                    <a:schemeClr val="tx1">
                      <a:alpha val="60000"/>
                    </a:schemeClr>
                  </a:glow>
                </a:effectLst>
                <a:cs typeface="Traditional Arabic" pitchFamily="2" charset="-78"/>
              </a:rPr>
              <a:t>اِلاَّ </a:t>
            </a:r>
            <a:r>
              <a:rPr lang="ar-SA" sz="6600" b="1" dirty="0" smtClean="0">
                <a:solidFill>
                  <a:srgbClr val="FFFF00"/>
                </a:solidFill>
                <a:effectLst>
                  <a:glow rad="101600">
                    <a:schemeClr val="tx1">
                      <a:alpha val="60000"/>
                    </a:schemeClr>
                  </a:glow>
                </a:effectLst>
                <a:cs typeface="Traditional Arabic" pitchFamily="2" charset="-78"/>
              </a:rPr>
              <a:t>وَأَنْتُمْ مُسْلِمُوْنَ.</a:t>
            </a:r>
            <a:endParaRPr lang="ms-MY" sz="66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Curved Up Arrow 17"/>
          <p:cNvSpPr/>
          <p:nvPr/>
        </p:nvSpPr>
        <p:spPr>
          <a:xfrm rot="17881982">
            <a:off x="2553022" y="3903911"/>
            <a:ext cx="3542872" cy="1412459"/>
          </a:xfrm>
          <a:prstGeom prst="curvedUpArrow">
            <a:avLst/>
          </a:prstGeom>
          <a:solidFill>
            <a:srgbClr val="1DEF2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rot="7579590" flipH="1">
            <a:off x="5442014" y="2779329"/>
            <a:ext cx="1213871" cy="2534660"/>
          </a:xfrm>
          <a:prstGeom prst="curvedRightArrow">
            <a:avLst>
              <a:gd name="adj1" fmla="val 26194"/>
              <a:gd name="adj2" fmla="val 50000"/>
              <a:gd name="adj3" fmla="val 37386"/>
            </a:avLst>
          </a:prstGeom>
          <a:solidFill>
            <a:srgbClr val="00FF00"/>
          </a:solidFill>
          <a:ln w="76200">
            <a:solidFill>
              <a:srgbClr val="FF0000"/>
            </a:solidFill>
          </a:ln>
          <a:effectLst>
            <a:glow rad="101600">
              <a:schemeClr val="tx1">
                <a:alpha val="6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ln>
                <a:solidFill>
                  <a:srgbClr val="00FF00"/>
                </a:solidFill>
              </a:ln>
              <a:solidFill>
                <a:srgbClr val="00FF00"/>
              </a:solidFill>
              <a:effectLst>
                <a:glow rad="101600">
                  <a:schemeClr val="tx1">
                    <a:alpha val="60000"/>
                  </a:schemeClr>
                </a:glow>
              </a:effectLst>
            </a:endParaRPr>
          </a:p>
        </p:txBody>
      </p:sp>
      <p:sp>
        <p:nvSpPr>
          <p:cNvPr id="7" name="Rectangle 6"/>
          <p:cNvSpPr/>
          <p:nvPr/>
        </p:nvSpPr>
        <p:spPr>
          <a:xfrm>
            <a:off x="227345" y="214290"/>
            <a:ext cx="8643998" cy="1071570"/>
          </a:xfrm>
          <a:prstGeom prst="rect">
            <a:avLst/>
          </a:prstGeom>
          <a:no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TextBox 7"/>
          <p:cNvSpPr txBox="1"/>
          <p:nvPr/>
        </p:nvSpPr>
        <p:spPr>
          <a:xfrm>
            <a:off x="2214546" y="358306"/>
            <a:ext cx="4419600" cy="584200"/>
          </a:xfrm>
          <a:prstGeom prst="rect">
            <a:avLst/>
          </a:prstGeom>
          <a:noFill/>
        </p:spPr>
        <p:txBody>
          <a:bodyPr>
            <a:spAutoFit/>
          </a:bodyPr>
          <a:lstStyle/>
          <a:p>
            <a:pPr algn="ctr" fontAlgn="auto">
              <a:spcBef>
                <a:spcPts val="0"/>
              </a:spcBef>
              <a:spcAft>
                <a:spcPts val="0"/>
              </a:spcAft>
              <a:defRPr/>
            </a:pPr>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p:txBody>
      </p:sp>
      <p:sp>
        <p:nvSpPr>
          <p:cNvPr id="10" name="Curved Right Arrow 9"/>
          <p:cNvSpPr/>
          <p:nvPr/>
        </p:nvSpPr>
        <p:spPr>
          <a:xfrm rot="13892453">
            <a:off x="2692849" y="2730105"/>
            <a:ext cx="1280037" cy="2569457"/>
          </a:xfrm>
          <a:prstGeom prst="curvedRightArrow">
            <a:avLst>
              <a:gd name="adj1" fmla="val 25000"/>
              <a:gd name="adj2" fmla="val 50000"/>
              <a:gd name="adj3" fmla="val 36344"/>
            </a:avLst>
          </a:prstGeom>
          <a:solidFill>
            <a:srgbClr val="00FF00"/>
          </a:solidFill>
          <a:ln w="76200">
            <a:solidFill>
              <a:srgbClr val="FF0000"/>
            </a:solidFill>
          </a:ln>
          <a:effectLst>
            <a:glow rad="101600">
              <a:schemeClr val="tx1">
                <a:alpha val="6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ln>
                <a:solidFill>
                  <a:srgbClr val="00FF00"/>
                </a:solidFill>
              </a:ln>
              <a:solidFill>
                <a:srgbClr val="00FF00"/>
              </a:solidFill>
              <a:effectLst>
                <a:glow rad="101600">
                  <a:schemeClr val="tx1">
                    <a:alpha val="60000"/>
                  </a:schemeClr>
                </a:glow>
              </a:effectLst>
            </a:endParaRPr>
          </a:p>
        </p:txBody>
      </p:sp>
      <p:sp>
        <p:nvSpPr>
          <p:cNvPr id="11" name="Snip Same Side Corner Rectangle 10"/>
          <p:cNvSpPr/>
          <p:nvPr/>
        </p:nvSpPr>
        <p:spPr>
          <a:xfrm>
            <a:off x="2904416" y="1214422"/>
            <a:ext cx="3096344" cy="1656184"/>
          </a:xfrm>
          <a:prstGeom prst="snip2SameRect">
            <a:avLst/>
          </a:prstGeom>
          <a:solidFill>
            <a:srgbClr val="0000FF"/>
          </a:solidFill>
          <a:ln w="76200">
            <a:solidFill>
              <a:schemeClr val="bg1"/>
            </a:solidFill>
          </a:ln>
          <a:effectLst>
            <a:glow rad="101600">
              <a:schemeClr val="tx1">
                <a:alpha val="6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TAKWA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ounded Rectangle 11"/>
          <p:cNvSpPr/>
          <p:nvPr/>
        </p:nvSpPr>
        <p:spPr>
          <a:xfrm>
            <a:off x="5500694" y="3714752"/>
            <a:ext cx="3357586" cy="1643074"/>
          </a:xfrm>
          <a:prstGeom prst="roundRect">
            <a:avLst/>
          </a:prstGeom>
          <a:solidFill>
            <a:srgbClr val="990000">
              <a:alpha val="75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smtClean="0">
              <a:ln>
                <a:solidFill>
                  <a:schemeClr val="tx1"/>
                </a:solidFill>
              </a:ln>
              <a:effectLst>
                <a:glow rad="101600">
                  <a:schemeClr val="tx1">
                    <a:alpha val="60000"/>
                  </a:schemeClr>
                </a:glow>
              </a:effectLst>
              <a:latin typeface="Arial Black" pitchFamily="34" charset="0"/>
            </a:endParaRPr>
          </a:p>
          <a:p>
            <a:pPr algn="ctr"/>
            <a:r>
              <a:rPr lang="en-US" sz="3000" dirty="0" err="1" smtClean="0">
                <a:ln>
                  <a:solidFill>
                    <a:schemeClr val="tx1"/>
                  </a:solidFill>
                </a:ln>
                <a:effectLst>
                  <a:glow rad="101600">
                    <a:schemeClr val="tx1">
                      <a:alpha val="60000"/>
                    </a:schemeClr>
                  </a:glow>
                </a:effectLst>
                <a:latin typeface="Arial Black" pitchFamily="34" charset="0"/>
              </a:rPr>
              <a:t>Janji</a:t>
            </a:r>
            <a:r>
              <a:rPr lang="en-US" sz="3000" dirty="0" smtClean="0">
                <a:ln>
                  <a:solidFill>
                    <a:schemeClr val="tx1"/>
                  </a:solidFill>
                </a:ln>
                <a:effectLst>
                  <a:glow rad="101600">
                    <a:schemeClr val="tx1">
                      <a:alpha val="60000"/>
                    </a:schemeClr>
                  </a:glow>
                </a:effectLst>
                <a:latin typeface="Arial Black" pitchFamily="34" charset="0"/>
              </a:rPr>
              <a:t> </a:t>
            </a:r>
            <a:r>
              <a:rPr lang="en-US" sz="3000" dirty="0" err="1" smtClean="0">
                <a:ln>
                  <a:solidFill>
                    <a:schemeClr val="tx1"/>
                  </a:solidFill>
                </a:ln>
                <a:effectLst>
                  <a:glow rad="101600">
                    <a:schemeClr val="tx1">
                      <a:alpha val="60000"/>
                    </a:schemeClr>
                  </a:glow>
                </a:effectLst>
                <a:latin typeface="Arial Black" pitchFamily="34" charset="0"/>
              </a:rPr>
              <a:t>Ketaatan</a:t>
            </a:r>
            <a:r>
              <a:rPr lang="en-US" sz="3000" dirty="0" smtClean="0">
                <a:ln>
                  <a:solidFill>
                    <a:schemeClr val="tx1"/>
                  </a:solidFill>
                </a:ln>
                <a:effectLst>
                  <a:glow rad="101600">
                    <a:schemeClr val="tx1">
                      <a:alpha val="60000"/>
                    </a:schemeClr>
                  </a:glow>
                </a:effectLst>
                <a:latin typeface="Arial Black" pitchFamily="34" charset="0"/>
              </a:rPr>
              <a:t> </a:t>
            </a:r>
            <a:r>
              <a:rPr lang="en-US" sz="3000" dirty="0" err="1" smtClean="0">
                <a:ln>
                  <a:solidFill>
                    <a:schemeClr val="tx1"/>
                  </a:solidFill>
                </a:ln>
                <a:effectLst>
                  <a:glow rad="101600">
                    <a:schemeClr val="tx1">
                      <a:alpha val="60000"/>
                    </a:schemeClr>
                  </a:glow>
                </a:effectLst>
                <a:latin typeface="Arial Black" pitchFamily="34" charset="0"/>
              </a:rPr>
              <a:t>KepadaNya</a:t>
            </a:r>
            <a:endParaRPr lang="ms-MY" sz="3000" dirty="0" smtClean="0">
              <a:ln>
                <a:solidFill>
                  <a:schemeClr val="tx1"/>
                </a:solidFill>
              </a:ln>
              <a:effectLst>
                <a:glow rad="101600">
                  <a:schemeClr val="tx1">
                    <a:alpha val="60000"/>
                  </a:schemeClr>
                </a:glow>
              </a:effectLst>
              <a:latin typeface="Arial Black" pitchFamily="34" charset="0"/>
            </a:endParaRPr>
          </a:p>
          <a:p>
            <a:pPr algn="ctr"/>
            <a:endParaRPr lang="en-MY" sz="3000" dirty="0"/>
          </a:p>
        </p:txBody>
      </p:sp>
      <p:sp>
        <p:nvSpPr>
          <p:cNvPr id="15" name="Rounded Rectangle 14"/>
          <p:cNvSpPr/>
          <p:nvPr/>
        </p:nvSpPr>
        <p:spPr>
          <a:xfrm>
            <a:off x="285720" y="3643314"/>
            <a:ext cx="3571900" cy="1714512"/>
          </a:xfrm>
          <a:prstGeom prst="roundRect">
            <a:avLst/>
          </a:prstGeom>
          <a:solidFill>
            <a:srgbClr val="990000">
              <a:alpha val="83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ln>
                <a:solidFill>
                  <a:schemeClr val="tx1"/>
                </a:solidFill>
              </a:ln>
              <a:effectLst>
                <a:glow rad="101600">
                  <a:schemeClr val="tx1">
                    <a:alpha val="60000"/>
                  </a:schemeClr>
                </a:glow>
              </a:effectLst>
              <a:latin typeface="Arial Black" pitchFamily="34" charset="0"/>
            </a:endParaRPr>
          </a:p>
          <a:p>
            <a:pPr algn="ctr"/>
            <a:r>
              <a:rPr lang="en-US" sz="3000" dirty="0" err="1" smtClean="0">
                <a:ln>
                  <a:solidFill>
                    <a:schemeClr val="tx1"/>
                  </a:solidFill>
                </a:ln>
                <a:effectLst>
                  <a:glow rad="101600">
                    <a:schemeClr val="tx1">
                      <a:alpha val="60000"/>
                    </a:schemeClr>
                  </a:glow>
                </a:effectLst>
                <a:latin typeface="Arial Black" pitchFamily="34" charset="0"/>
              </a:rPr>
              <a:t>Setiap</a:t>
            </a:r>
            <a:r>
              <a:rPr lang="en-US" sz="3000" dirty="0" smtClean="0">
                <a:ln>
                  <a:solidFill>
                    <a:schemeClr val="tx1"/>
                  </a:solidFill>
                </a:ln>
                <a:effectLst>
                  <a:glow rad="101600">
                    <a:schemeClr val="tx1">
                      <a:alpha val="60000"/>
                    </a:schemeClr>
                  </a:glow>
                </a:effectLst>
                <a:latin typeface="Arial Black" pitchFamily="34" charset="0"/>
              </a:rPr>
              <a:t> </a:t>
            </a:r>
            <a:r>
              <a:rPr lang="en-US" sz="3000" dirty="0" err="1" smtClean="0">
                <a:ln>
                  <a:solidFill>
                    <a:schemeClr val="tx1"/>
                  </a:solidFill>
                </a:ln>
                <a:effectLst>
                  <a:glow rad="101600">
                    <a:schemeClr val="tx1">
                      <a:alpha val="60000"/>
                    </a:schemeClr>
                  </a:glow>
                </a:effectLst>
                <a:latin typeface="Arial Black" pitchFamily="34" charset="0"/>
              </a:rPr>
              <a:t>Amalan</a:t>
            </a:r>
            <a:r>
              <a:rPr lang="en-US" sz="3000" dirty="0" smtClean="0">
                <a:ln>
                  <a:solidFill>
                    <a:schemeClr val="tx1"/>
                  </a:solidFill>
                </a:ln>
                <a:effectLst>
                  <a:glow rad="101600">
                    <a:schemeClr val="tx1">
                      <a:alpha val="60000"/>
                    </a:schemeClr>
                  </a:glow>
                </a:effectLst>
                <a:latin typeface="Arial Black" pitchFamily="34" charset="0"/>
              </a:rPr>
              <a:t> </a:t>
            </a:r>
            <a:r>
              <a:rPr lang="en-US" sz="3000" dirty="0" err="1" smtClean="0">
                <a:ln>
                  <a:solidFill>
                    <a:schemeClr val="tx1"/>
                  </a:solidFill>
                </a:ln>
                <a:effectLst>
                  <a:glow rad="101600">
                    <a:schemeClr val="tx1">
                      <a:alpha val="60000"/>
                    </a:schemeClr>
                  </a:glow>
                </a:effectLst>
                <a:latin typeface="Arial Black" pitchFamily="34" charset="0"/>
              </a:rPr>
              <a:t>Ikuti</a:t>
            </a:r>
            <a:r>
              <a:rPr lang="en-US" sz="3000" dirty="0" smtClean="0">
                <a:ln>
                  <a:solidFill>
                    <a:schemeClr val="tx1"/>
                  </a:solidFill>
                </a:ln>
                <a:effectLst>
                  <a:glow rad="101600">
                    <a:schemeClr val="tx1">
                      <a:alpha val="60000"/>
                    </a:schemeClr>
                  </a:glow>
                </a:effectLst>
                <a:latin typeface="Arial Black" pitchFamily="34" charset="0"/>
              </a:rPr>
              <a:t> </a:t>
            </a:r>
            <a:r>
              <a:rPr lang="en-US" sz="3000" dirty="0" err="1" smtClean="0">
                <a:ln>
                  <a:solidFill>
                    <a:schemeClr val="tx1"/>
                  </a:solidFill>
                </a:ln>
                <a:effectLst>
                  <a:glow rad="101600">
                    <a:schemeClr val="tx1">
                      <a:alpha val="60000"/>
                    </a:schemeClr>
                  </a:glow>
                </a:effectLst>
                <a:latin typeface="Arial Black" pitchFamily="34" charset="0"/>
              </a:rPr>
              <a:t>SyariatNya</a:t>
            </a:r>
            <a:endParaRPr lang="ms-MY" sz="3000" dirty="0" smtClean="0">
              <a:ln>
                <a:solidFill>
                  <a:schemeClr val="tx1"/>
                </a:solidFill>
              </a:ln>
              <a:effectLst>
                <a:glow rad="101600">
                  <a:schemeClr val="tx1">
                    <a:alpha val="60000"/>
                  </a:schemeClr>
                </a:glow>
              </a:effectLst>
              <a:latin typeface="Arial Black" pitchFamily="34" charset="0"/>
            </a:endParaRPr>
          </a:p>
          <a:p>
            <a:pPr algn="ctr"/>
            <a:endParaRPr lang="en-MY" dirty="0"/>
          </a:p>
        </p:txBody>
      </p:sp>
      <p:sp>
        <p:nvSpPr>
          <p:cNvPr id="16" name="Rounded Rectangle 15"/>
          <p:cNvSpPr/>
          <p:nvPr/>
        </p:nvSpPr>
        <p:spPr>
          <a:xfrm>
            <a:off x="2857488" y="5500702"/>
            <a:ext cx="3357586" cy="1071570"/>
          </a:xfrm>
          <a:prstGeom prst="roundRect">
            <a:avLst/>
          </a:prstGeom>
          <a:solidFill>
            <a:srgbClr val="FFFF00">
              <a:alpha val="86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smtClean="0">
              <a:ln>
                <a:solidFill>
                  <a:schemeClr val="tx1"/>
                </a:solidFill>
              </a:ln>
              <a:effectLst>
                <a:glow rad="101600">
                  <a:schemeClr val="tx1">
                    <a:alpha val="60000"/>
                  </a:schemeClr>
                </a:glow>
              </a:effectLst>
              <a:latin typeface="Arial Black" pitchFamily="34" charset="0"/>
            </a:endParaRPr>
          </a:p>
          <a:p>
            <a:pPr algn="ctr"/>
            <a:r>
              <a:rPr lang="en-US" sz="3000" dirty="0" err="1" smtClean="0">
                <a:ln>
                  <a:solidFill>
                    <a:schemeClr val="tx1"/>
                  </a:solidFill>
                </a:ln>
                <a:effectLst>
                  <a:glow rad="101600">
                    <a:schemeClr val="tx1">
                      <a:alpha val="60000"/>
                    </a:schemeClr>
                  </a:glow>
                </a:effectLst>
                <a:latin typeface="Arial Black" pitchFamily="34" charset="0"/>
              </a:rPr>
              <a:t>Hindari</a:t>
            </a:r>
            <a:r>
              <a:rPr lang="en-US" sz="3000" dirty="0" smtClean="0">
                <a:ln>
                  <a:solidFill>
                    <a:schemeClr val="tx1"/>
                  </a:solidFill>
                </a:ln>
                <a:effectLst>
                  <a:glow rad="101600">
                    <a:schemeClr val="tx1">
                      <a:alpha val="60000"/>
                    </a:schemeClr>
                  </a:glow>
                </a:effectLst>
                <a:latin typeface="Arial Black" pitchFamily="34" charset="0"/>
              </a:rPr>
              <a:t> </a:t>
            </a:r>
          </a:p>
          <a:p>
            <a:pPr algn="ctr"/>
            <a:r>
              <a:rPr lang="en-US" sz="3000" dirty="0" err="1" smtClean="0">
                <a:ln>
                  <a:solidFill>
                    <a:schemeClr val="tx1"/>
                  </a:solidFill>
                </a:ln>
                <a:effectLst>
                  <a:glow rad="101600">
                    <a:schemeClr val="tx1">
                      <a:alpha val="60000"/>
                    </a:schemeClr>
                  </a:glow>
                </a:effectLst>
                <a:latin typeface="Arial Black" pitchFamily="34" charset="0"/>
              </a:rPr>
              <a:t>Perkara</a:t>
            </a:r>
            <a:r>
              <a:rPr lang="en-US" sz="3000" dirty="0" smtClean="0">
                <a:ln>
                  <a:solidFill>
                    <a:schemeClr val="tx1"/>
                  </a:solidFill>
                </a:ln>
                <a:effectLst>
                  <a:glow rad="101600">
                    <a:schemeClr val="tx1">
                      <a:alpha val="60000"/>
                    </a:schemeClr>
                  </a:glow>
                </a:effectLst>
                <a:latin typeface="Arial Black" pitchFamily="34" charset="0"/>
              </a:rPr>
              <a:t> </a:t>
            </a:r>
            <a:r>
              <a:rPr lang="en-US" sz="3000" dirty="0" err="1" smtClean="0">
                <a:ln>
                  <a:solidFill>
                    <a:schemeClr val="tx1"/>
                  </a:solidFill>
                </a:ln>
                <a:effectLst>
                  <a:glow rad="101600">
                    <a:schemeClr val="tx1">
                      <a:alpha val="60000"/>
                    </a:schemeClr>
                  </a:glow>
                </a:effectLst>
                <a:latin typeface="Arial Black" pitchFamily="34" charset="0"/>
              </a:rPr>
              <a:t>Lalai</a:t>
            </a:r>
            <a:endParaRPr lang="ms-MY" sz="3000" dirty="0" smtClean="0">
              <a:ln>
                <a:solidFill>
                  <a:schemeClr val="tx1"/>
                </a:solidFill>
              </a:ln>
              <a:effectLst>
                <a:glow rad="101600">
                  <a:schemeClr val="tx1">
                    <a:alpha val="60000"/>
                  </a:schemeClr>
                </a:glow>
              </a:effectLst>
              <a:latin typeface="Arial Black" pitchFamily="34" charset="0"/>
            </a:endParaRPr>
          </a:p>
          <a:p>
            <a:pPr algn="ctr"/>
            <a:endParaRPr lang="en-MY"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7439"/>
            <a:ext cx="9001156" cy="954107"/>
          </a:xfrm>
          <a:prstGeom prst="rect">
            <a:avLst/>
          </a:prstGeom>
          <a:noFill/>
        </p:spPr>
        <p:txBody>
          <a:bodyPr wrap="square" rtlCol="0">
            <a:spAutoFit/>
          </a:bodyPr>
          <a:lstStyle/>
          <a:p>
            <a:pPr algn="ct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Hindar</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i</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Perkara</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rgbClr val="00B0F0"/>
                </a:solidFill>
                <a:effectLst>
                  <a:glow rad="101600">
                    <a:schemeClr val="tx1">
                      <a:alpha val="60000"/>
                    </a:schemeClr>
                  </a:glow>
                </a:effectLst>
                <a:latin typeface="Arial Black" pitchFamily="34" charset="0"/>
              </a:rPr>
              <a:t>Lalai</a:t>
            </a:r>
            <a:r>
              <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rPr>
              <a:t>”</a:t>
            </a:r>
            <a:endParaRPr lang="en-US" sz="2800" dirty="0" smtClean="0">
              <a:ln>
                <a:solidFill>
                  <a:sysClr val="windowText" lastClr="000000"/>
                </a:solidFill>
              </a:ln>
              <a:solidFill>
                <a:srgbClr val="00B0F0"/>
              </a:solidFill>
              <a:effectLst>
                <a:glow rad="101600">
                  <a:schemeClr val="tx1">
                    <a:alpha val="60000"/>
                  </a:schemeClr>
                </a:glow>
              </a:effectLst>
              <a:latin typeface="Arial Black" pitchFamily="34" charset="0"/>
            </a:endParaRPr>
          </a:p>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3" name="Rectangle 2"/>
          <p:cNvSpPr/>
          <p:nvPr/>
        </p:nvSpPr>
        <p:spPr>
          <a:xfrm>
            <a:off x="0" y="1785926"/>
            <a:ext cx="9144000" cy="923330"/>
          </a:xfrm>
          <a:prstGeom prst="rect">
            <a:avLst/>
          </a:prstGeom>
          <a:solidFill>
            <a:schemeClr val="tx1">
              <a:lumMod val="50000"/>
              <a:lumOff val="50000"/>
              <a:alpha val="67000"/>
            </a:schemeClr>
          </a:solidFill>
        </p:spPr>
        <p:txBody>
          <a:bodyPr wrap="square">
            <a:spAutoFit/>
          </a:bodyPr>
          <a:lstStyle/>
          <a:p>
            <a:pPr algn="ctr"/>
            <a:r>
              <a:rPr lang="ar-Q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وَالَّذِينَ هُمْ عَنِ اللَّغْوِ مُعْرِضُونَ</a:t>
            </a:r>
            <a:endParaRPr lang="ms-MY" sz="5400" b="1" dirty="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32" y="3714752"/>
            <a:ext cx="9144000" cy="1569660"/>
          </a:xfrm>
          <a:prstGeom prst="rect">
            <a:avLst/>
          </a:prstGeom>
          <a:solidFill>
            <a:schemeClr val="accent2">
              <a:lumMod val="50000"/>
              <a:alpha val="37000"/>
            </a:schemeClr>
          </a:solidFill>
          <a:ln w="57150">
            <a:noFill/>
          </a:ln>
        </p:spPr>
        <p:txBody>
          <a:bodyPr wrap="square">
            <a:spAutoFit/>
          </a:bodyPr>
          <a:lstStyle/>
          <a:p>
            <a:pPr algn="ctr" fontAlgn="auto">
              <a:spcBef>
                <a:spcPts val="0"/>
              </a:spcBef>
              <a:spcAft>
                <a:spcPts val="0"/>
              </a:spcAft>
              <a:defRPr/>
            </a:pP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menjauhkan</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diri</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perbuatan</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perkataan</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p>
          <a:p>
            <a:pPr algn="ctr" fontAlgn="auto">
              <a:spcBef>
                <a:spcPts val="0"/>
              </a:spcBef>
              <a:spcAft>
                <a:spcPts val="0"/>
              </a:spcAft>
              <a:defRPr/>
            </a:pPr>
            <a:r>
              <a:rPr lang="en-US" sz="32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sia-sia</a:t>
            </a:r>
            <a:r>
              <a:rPr lang="en-US" sz="32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52691"/>
            <a:ext cx="9001156" cy="584775"/>
          </a:xfrm>
          <a:prstGeom prst="rect">
            <a:avLst/>
          </a:prstGeom>
          <a:noFill/>
        </p:spPr>
        <p:txBody>
          <a:bodyPr wrap="square" rtlCol="0">
            <a:spAutoFit/>
          </a:bodyPr>
          <a:lstStyle/>
          <a:p>
            <a:pPr algn="ct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Amalan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Sia-sia</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ilarang</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32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3" name="Rectangle 2"/>
          <p:cNvSpPr/>
          <p:nvPr/>
        </p:nvSpPr>
        <p:spPr>
          <a:xfrm>
            <a:off x="357158" y="2357430"/>
            <a:ext cx="3357586" cy="2643206"/>
          </a:xfrm>
          <a:prstGeom prst="rect">
            <a:avLst/>
          </a:prstGeom>
          <a:solidFill>
            <a:srgbClr val="FF0066">
              <a:alpha val="51000"/>
            </a:srgbClr>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Apabila</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dalam</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keadaan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letih</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lapar</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dahaga</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32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4" name="Snip Diagonal Corner Rectangle 3"/>
          <p:cNvSpPr/>
          <p:nvPr/>
        </p:nvSpPr>
        <p:spPr>
          <a:xfrm>
            <a:off x="4929190" y="1500174"/>
            <a:ext cx="2714644" cy="1571636"/>
          </a:xfrm>
          <a:prstGeom prst="snip2DiagRect">
            <a:avLst/>
          </a:prstGeom>
          <a:solidFill>
            <a:srgbClr val="6600FF">
              <a:alpha val="72000"/>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Tidur</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rehat</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berlebihan</a:t>
            </a:r>
            <a:endParaRPr lang="en-US" sz="2800" dirty="0"/>
          </a:p>
        </p:txBody>
      </p:sp>
      <p:sp>
        <p:nvSpPr>
          <p:cNvPr id="5" name="Snip Diagonal Corner Rectangle 4"/>
          <p:cNvSpPr/>
          <p:nvPr/>
        </p:nvSpPr>
        <p:spPr>
          <a:xfrm>
            <a:off x="4929190" y="3214686"/>
            <a:ext cx="2714644" cy="1571636"/>
          </a:xfrm>
          <a:prstGeom prst="snip2DiagRect">
            <a:avLst/>
          </a:prstGeom>
          <a:solidFill>
            <a:srgbClr val="FFC000">
              <a:alpha val="66000"/>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Berbual</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kosong</a:t>
            </a:r>
            <a:endParaRPr lang="en-US" sz="2800" dirty="0"/>
          </a:p>
        </p:txBody>
      </p:sp>
      <p:sp>
        <p:nvSpPr>
          <p:cNvPr id="6" name="Snip Diagonal Corner Rectangle 5"/>
          <p:cNvSpPr/>
          <p:nvPr/>
        </p:nvSpPr>
        <p:spPr>
          <a:xfrm>
            <a:off x="4929190" y="5000636"/>
            <a:ext cx="2857520" cy="1571636"/>
          </a:xfrm>
          <a:prstGeom prst="snip2DiagRect">
            <a:avLst/>
          </a:prstGeom>
          <a:solidFill>
            <a:srgbClr val="009900">
              <a:alpha val="60000"/>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Pembaziran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ketika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berbuka</a:t>
            </a:r>
            <a:endParaRPr lang="en-US" sz="2800" dirty="0"/>
          </a:p>
        </p:txBody>
      </p:sp>
      <p:sp>
        <p:nvSpPr>
          <p:cNvPr id="7" name="Multiply 6"/>
          <p:cNvSpPr/>
          <p:nvPr/>
        </p:nvSpPr>
        <p:spPr>
          <a:xfrm>
            <a:off x="4857752" y="1643050"/>
            <a:ext cx="642942" cy="1071570"/>
          </a:xfrm>
          <a:prstGeom prst="mathMultiply">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4857752" y="5357826"/>
            <a:ext cx="642942" cy="1071570"/>
          </a:xfrm>
          <a:prstGeom prst="mathMultiply">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4857752" y="3429000"/>
            <a:ext cx="642942" cy="1071570"/>
          </a:xfrm>
          <a:prstGeom prst="mathMultiply">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674674"/>
            <a:ext cx="9144000" cy="286232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اَنْ لاَّ إِلهَ إِلاَّ اللهُ وَحْدَهُ لاَ شَرِيْكَ 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الْمُتَفَرِّدُ فِي الْمُلكِ وَالسُّلطَانِ, وَأَشْهَدُ أَنَّ سَيِّدَنَا</a:t>
            </a:r>
            <a:r>
              <a:rPr lang="ar-SA" sz="6000" b="1" dirty="0" smtClean="0"/>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8" name="Rectangle 7"/>
          <p:cNvSpPr/>
          <p:nvPr/>
        </p:nvSpPr>
        <p:spPr>
          <a:xfrm>
            <a:off x="714348" y="339943"/>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52691"/>
            <a:ext cx="9001156" cy="584775"/>
          </a:xfrm>
          <a:prstGeom prst="rect">
            <a:avLst/>
          </a:prstGeom>
          <a:noFill/>
        </p:spPr>
        <p:txBody>
          <a:bodyPr wrap="square" rtlCol="0">
            <a:spAutoFit/>
          </a:bodyPr>
          <a:lstStyle/>
          <a:p>
            <a:pPr algn="ct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Marilah</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 Kita </a:t>
            </a:r>
            <a:r>
              <a:rPr lang="en-US" sz="3200" dirty="0" err="1" smtClean="0">
                <a:ln>
                  <a:solidFill>
                    <a:sysClr val="windowText" lastClr="000000"/>
                  </a:solidFill>
                </a:ln>
                <a:solidFill>
                  <a:prstClr val="white"/>
                </a:solidFill>
                <a:effectLst>
                  <a:glow rad="101600">
                    <a:prstClr val="black">
                      <a:alpha val="60000"/>
                    </a:prstClr>
                  </a:glow>
                </a:effectLst>
                <a:latin typeface="Arial Black" pitchFamily="34" charset="0"/>
              </a:rPr>
              <a:t>Beramal</a:t>
            </a:r>
            <a:r>
              <a:rPr lang="en-US" sz="32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32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3" name="Snip Diagonal Corner Rectangle 2"/>
          <p:cNvSpPr/>
          <p:nvPr/>
        </p:nvSpPr>
        <p:spPr>
          <a:xfrm>
            <a:off x="1857356" y="1500174"/>
            <a:ext cx="5786478" cy="1571636"/>
          </a:xfrm>
          <a:prstGeom prst="snip2DiagRect">
            <a:avLst/>
          </a:prstGeom>
          <a:solidFill>
            <a:srgbClr val="0070C0">
              <a:alpha val="69000"/>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Bersyukurlah</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kita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masih</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hidup</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pada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Ramadhan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ini</a:t>
            </a:r>
            <a:endParaRPr lang="en-US" sz="2800" dirty="0"/>
          </a:p>
        </p:txBody>
      </p:sp>
      <p:sp>
        <p:nvSpPr>
          <p:cNvPr id="4" name="Snip Diagonal Corner Rectangle 3"/>
          <p:cNvSpPr/>
          <p:nvPr/>
        </p:nvSpPr>
        <p:spPr>
          <a:xfrm>
            <a:off x="1857356" y="3214686"/>
            <a:ext cx="5786478" cy="1571636"/>
          </a:xfrm>
          <a:prstGeom prst="snip2DiagRect">
            <a:avLst/>
          </a:prstGeom>
          <a:solidFill>
            <a:srgbClr val="FFC000">
              <a:alpha val="67000"/>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Terus</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berazam</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untuk</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mempertingkatkan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amalan</a:t>
            </a:r>
            <a:endParaRPr lang="en-US" sz="2800" dirty="0"/>
          </a:p>
        </p:txBody>
      </p:sp>
      <p:sp>
        <p:nvSpPr>
          <p:cNvPr id="5" name="Snip Diagonal Corner Rectangle 4"/>
          <p:cNvSpPr/>
          <p:nvPr/>
        </p:nvSpPr>
        <p:spPr>
          <a:xfrm>
            <a:off x="1857356" y="5000636"/>
            <a:ext cx="5786478" cy="1571636"/>
          </a:xfrm>
          <a:prstGeom prst="snip2DiagRect">
            <a:avLst/>
          </a:prstGeom>
          <a:solidFill>
            <a:srgbClr val="0070C0">
              <a:alpha val="70000"/>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Terus</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berdoa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agar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berada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di</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mercu</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kemuliaan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ketakwaan</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TAZ AIZI SAIDI\Pictures\awan2.jpg"/>
          <p:cNvPicPr>
            <a:picLocks noChangeAspect="1" noChangeArrowheads="1"/>
          </p:cNvPicPr>
          <p:nvPr/>
        </p:nvPicPr>
        <p:blipFill>
          <a:blip r:embed="rId2" cstate="print">
            <a:lum contrast="10000"/>
          </a:blip>
          <a:srcRect/>
          <a:stretch>
            <a:fillRect/>
          </a:stretch>
        </p:blipFill>
        <p:spPr bwMode="auto">
          <a:xfrm>
            <a:off x="0" y="0"/>
            <a:ext cx="9144000" cy="6858000"/>
          </a:xfrm>
          <a:prstGeom prst="rect">
            <a:avLst/>
          </a:prstGeom>
          <a:noFill/>
        </p:spPr>
      </p:pic>
      <p:sp>
        <p:nvSpPr>
          <p:cNvPr id="4" name="Rectangle 3"/>
          <p:cNvSpPr/>
          <p:nvPr/>
        </p:nvSpPr>
        <p:spPr>
          <a:xfrm>
            <a:off x="2500298" y="71414"/>
            <a:ext cx="4429156" cy="928694"/>
          </a:xfrm>
          <a:prstGeom prst="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Firman</a:t>
            </a:r>
            <a:r>
              <a:rPr kumimoji="0" lang="en-US"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 Allah S.W.T. :</a:t>
            </a:r>
            <a:endParaRPr kumimoji="0" lang="ms-MY"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0" y="571480"/>
            <a:ext cx="9144000" cy="3143272"/>
          </a:xfrm>
          <a:prstGeom prst="rect">
            <a:avLst/>
          </a:prstGeom>
          <a:noFill/>
          <a:ln w="9525">
            <a:noFill/>
            <a:miter lim="800000"/>
            <a:headEnd/>
            <a:tailEnd/>
          </a:ln>
        </p:spPr>
      </p:pic>
      <p:sp>
        <p:nvSpPr>
          <p:cNvPr id="6" name="TextBox 5"/>
          <p:cNvSpPr txBox="1"/>
          <p:nvPr/>
        </p:nvSpPr>
        <p:spPr>
          <a:xfrm>
            <a:off x="3143240" y="3000372"/>
            <a:ext cx="3199017" cy="400110"/>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Surah</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Al-</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Ahzab</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 </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Ayat</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56)</a:t>
            </a:r>
          </a:p>
        </p:txBody>
      </p:sp>
      <p:sp>
        <p:nvSpPr>
          <p:cNvPr id="7" name="Rectangle 6"/>
          <p:cNvSpPr/>
          <p:nvPr/>
        </p:nvSpPr>
        <p:spPr>
          <a:xfrm>
            <a:off x="0" y="3357562"/>
            <a:ext cx="9144000" cy="3200876"/>
          </a:xfrm>
          <a:prstGeom prst="rect">
            <a:avLst/>
          </a:prstGeom>
          <a:noFill/>
        </p:spPr>
        <p:txBody>
          <a:bodyPr wrap="square">
            <a:spAutoFit/>
          </a:bodyPr>
          <a:lstStyle/>
          <a:p>
            <a:pPr algn="ctr">
              <a:defRPr/>
            </a:pP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endParaRPr lang="en-US" sz="6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lum contrast="10000"/>
          </a:blip>
          <a:srcRect/>
          <a:stretch>
            <a:fillRect/>
          </a:stretch>
        </p:blipFill>
        <p:spPr bwMode="auto">
          <a:xfrm>
            <a:off x="0" y="0"/>
            <a:ext cx="9163050" cy="6877050"/>
          </a:xfrm>
          <a:prstGeom prst="rect">
            <a:avLst/>
          </a:prstGeom>
          <a:noFill/>
          <a:ln w="9525">
            <a:noFill/>
            <a:miter lim="800000"/>
            <a:headEnd/>
            <a:tailEnd/>
          </a:ln>
          <a:effectLst/>
        </p:spPr>
      </p:pic>
      <p:pic>
        <p:nvPicPr>
          <p:cNvPr id="18436" name="Picture 4" descr="http://matanews.com/wp-content/uploads/mengaji-361x390.jpg">
            <a:hlinkClick r:id="rId3"/>
          </p:cNvPr>
          <p:cNvPicPr>
            <a:picLocks noChangeAspect="1" noChangeArrowheads="1"/>
          </p:cNvPicPr>
          <p:nvPr/>
        </p:nvPicPr>
        <p:blipFill>
          <a:blip r:embed="rId4" cstate="print">
            <a:lum/>
          </a:blip>
          <a:srcRect/>
          <a:stretch>
            <a:fillRect/>
          </a:stretch>
        </p:blipFill>
        <p:spPr bwMode="auto">
          <a:xfrm>
            <a:off x="2483768" y="0"/>
            <a:ext cx="4392488" cy="3571876"/>
          </a:xfrm>
          <a:prstGeom prst="rect">
            <a:avLst/>
          </a:prstGeom>
          <a:noFill/>
          <a:effectLst>
            <a:softEdge rad="635000"/>
          </a:effectLst>
        </p:spPr>
      </p:pic>
      <p:pic>
        <p:nvPicPr>
          <p:cNvPr id="4" name="Picture 3"/>
          <p:cNvPicPr>
            <a:picLocks noChangeAspect="1" noChangeArrowheads="1"/>
          </p:cNvPicPr>
          <p:nvPr/>
        </p:nvPicPr>
        <p:blipFill>
          <a:blip r:embed="rId5" cstate="print">
            <a:lum contrast="40000"/>
          </a:blip>
          <a:srcRect/>
          <a:stretch>
            <a:fillRect/>
          </a:stretch>
        </p:blipFill>
        <p:spPr bwMode="auto">
          <a:xfrm>
            <a:off x="142908" y="1428760"/>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5" name="Rectangle 4"/>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4" name="Rectangle 1"/>
          <p:cNvSpPr>
            <a:spLocks noChangeArrowheads="1"/>
          </p:cNvSpPr>
          <p:nvPr/>
        </p:nvSpPr>
        <p:spPr bwMode="auto">
          <a:xfrm>
            <a:off x="214282" y="3000372"/>
            <a:ext cx="8929718" cy="3286124"/>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Dan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200" b="1" kern="0" dirty="0"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p>
        </p:txBody>
      </p:sp>
      <p:sp>
        <p:nvSpPr>
          <p:cNvPr id="5" name="Rectangle 4"/>
          <p:cNvSpPr/>
          <p:nvPr/>
        </p:nvSpPr>
        <p:spPr>
          <a:xfrm>
            <a:off x="0" y="1192114"/>
            <a:ext cx="9144000" cy="2308324"/>
          </a:xfrm>
          <a:prstGeom prst="rect">
            <a:avLst/>
          </a:prstGeom>
          <a:solidFill>
            <a:schemeClr val="accent6">
              <a:lumMod val="50000"/>
              <a:alpha val="64000"/>
            </a:schemeClr>
          </a:solidFill>
        </p:spPr>
        <p:txBody>
          <a:bodyPr wrap="square">
            <a:spAutoFit/>
          </a:bodyPr>
          <a:lstStyle/>
          <a:p>
            <a:pPr algn="ctr" rtl="1" fontAlgn="auto">
              <a:spcBef>
                <a:spcPts val="0"/>
              </a:spcBef>
              <a:spcAft>
                <a:spcPts val="0"/>
              </a:spcAft>
              <a:defRPr/>
            </a:pPr>
            <a:r>
              <a:rPr lang="ar-EG" sz="4800" b="1"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24"/>
            <a:ext cx="2500298" cy="1143008"/>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7" name="Rectangle 6"/>
          <p:cNvSpPr/>
          <p:nvPr/>
        </p:nvSpPr>
        <p:spPr>
          <a:xfrm>
            <a:off x="7147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8" name="Rectangle 7"/>
          <p:cNvSpPr/>
          <p:nvPr/>
        </p:nvSpPr>
        <p:spPr>
          <a:xfrm>
            <a:off x="0" y="1460360"/>
            <a:ext cx="8910608" cy="1754326"/>
          </a:xfrm>
          <a:prstGeom prst="rect">
            <a:avLst/>
          </a:prstGeom>
          <a:solidFill>
            <a:schemeClr val="accent6">
              <a:lumMod val="50000"/>
              <a:alpha val="61000"/>
            </a:schemeClr>
          </a:solidFill>
        </p:spPr>
        <p:txBody>
          <a:bodyPr wrap="square">
            <a:spAutoFit/>
          </a:bodyPr>
          <a:lstStyle/>
          <a:p>
            <a:pPr algn="ctr" rtl="1">
              <a:defRPr/>
            </a:pP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9" name="Rectangle 1"/>
          <p:cNvSpPr>
            <a:spLocks noChangeArrowheads="1"/>
          </p:cNvSpPr>
          <p:nvPr/>
        </p:nvSpPr>
        <p:spPr bwMode="auto">
          <a:xfrm>
            <a:off x="-32" y="3857628"/>
            <a:ext cx="8458200" cy="2776542"/>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615" t="5542" r="9622" b="4510"/>
          <a:stretch>
            <a:fillRect/>
          </a:stretch>
        </p:blipFill>
        <p:spPr bwMode="auto">
          <a:xfrm>
            <a:off x="0" y="14990"/>
            <a:ext cx="9144000" cy="6858000"/>
          </a:xfrm>
          <a:prstGeom prst="rect">
            <a:avLst/>
          </a:prstGeom>
          <a:noFill/>
          <a:ln w="9525" algn="in">
            <a:noFill/>
            <a:miter lim="800000"/>
            <a:headEnd/>
            <a:tailEnd/>
          </a:ln>
          <a:effectLst/>
        </p:spPr>
      </p:pic>
      <p:sp>
        <p:nvSpPr>
          <p:cNvPr id="6" name="Text Box 60"/>
          <p:cNvSpPr txBox="1">
            <a:spLocks noChangeArrowheads="1"/>
          </p:cNvSpPr>
          <p:nvPr/>
        </p:nvSpPr>
        <p:spPr bwMode="auto">
          <a:xfrm>
            <a:off x="152400" y="581046"/>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Seri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3615" t="5542" r="9622" b="4510"/>
          <a:stretch>
            <a:fillRect/>
          </a:stretch>
        </p:blipFill>
        <p:spPr bwMode="auto">
          <a:xfrm>
            <a:off x="0" y="0"/>
            <a:ext cx="9144000" cy="6858000"/>
          </a:xfrm>
          <a:prstGeom prst="rect">
            <a:avLst/>
          </a:prstGeom>
          <a:noFill/>
          <a:ln w="9525" algn="in">
            <a:noFill/>
            <a:miter lim="800000"/>
            <a:headEnd/>
            <a:tailEnd/>
          </a:ln>
          <a:effectLst/>
        </p:spPr>
      </p:pic>
      <p:sp>
        <p:nvSpPr>
          <p:cNvPr id="6" name="Text Box 57"/>
          <p:cNvSpPr txBox="1">
            <a:spLocks noChangeArrowheads="1"/>
          </p:cNvSpPr>
          <p:nvPr/>
        </p:nvSpPr>
        <p:spPr bwMode="auto">
          <a:xfrm>
            <a:off x="152400" y="322263"/>
            <a:ext cx="8839200" cy="637097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7" name="Text Box 60"/>
          <p:cNvSpPr txBox="1">
            <a:spLocks noChangeArrowheads="1"/>
          </p:cNvSpPr>
          <p:nvPr/>
        </p:nvSpPr>
        <p:spPr bwMode="auto">
          <a:xfrm>
            <a:off x="285753" y="1412638"/>
            <a:ext cx="8429651"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Allah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Muliakanlah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Islam.</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Tolonglah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himpunkanlah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mereka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atas</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landasan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kebenaran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agama.Hancurkanlah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kekufuran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syirik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munafik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juga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musuh-musuhMu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agama.</a:t>
            </a:r>
          </a:p>
        </p:txBody>
      </p:sp>
      <p:sp>
        <p:nvSpPr>
          <p:cNvPr id="8" name="Rectangle 7"/>
          <p:cNvSpPr/>
          <p:nvPr/>
        </p:nvSpPr>
        <p:spPr>
          <a:xfrm>
            <a:off x="0" y="55316"/>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7" name="Rectangle 6"/>
          <p:cNvSpPr/>
          <p:nvPr/>
        </p:nvSpPr>
        <p:spPr>
          <a:xfrm>
            <a:off x="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8" name="Text Box 60"/>
          <p:cNvSpPr txBox="1">
            <a:spLocks noChangeArrowheads="1"/>
          </p:cNvSpPr>
          <p:nvPr/>
        </p:nvSpPr>
        <p:spPr bwMode="auto">
          <a:xfrm>
            <a:off x="285753" y="1555514"/>
            <a:ext cx="8572527"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Allah…</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Ampunkanlah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Dosa-dosa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Saudara-saudara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Terdahulu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Beriman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Janganlah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Biarkan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Kedengkian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Hati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Terhadap</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Beriman.Sesungguhnya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Penyantun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Penyayang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endParaRPr lang="en-US" sz="3200" b="1" dirty="0" smtClean="0">
              <a:ln>
                <a:solidFill>
                  <a:schemeClr val="tx1"/>
                </a:solidFill>
              </a:ln>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3" name="Rectangle 2"/>
          <p:cNvSpPr/>
          <p:nvPr/>
        </p:nvSpPr>
        <p:spPr>
          <a:xfrm>
            <a:off x="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214283" y="1115874"/>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Telah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Menzalimi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Diri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Sendiri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Sekiranya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Engkau</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Tidak</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Mengampunkan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Merahmati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Nescaya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Akan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Menjadi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Orang</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Yang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Rugi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a:t>
            </a:r>
          </a:p>
          <a:p>
            <a:pPr fontAlgn="auto">
              <a:spcBef>
                <a:spcPts val="0"/>
              </a:spcBef>
              <a:spcAft>
                <a:spcPts val="0"/>
              </a:spcAft>
              <a:defRPr/>
            </a:pPr>
            <a:endParaRPr lang="en-US" sz="30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Kurniakanlah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Kepada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endParaRPr lang="en-US" sz="30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fontAlgn="auto">
              <a:spcBef>
                <a:spcPts val="0"/>
              </a:spcBef>
              <a:spcAft>
                <a:spcPts val="0"/>
              </a:spcAft>
              <a:defRPr/>
            </a:pP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Di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Dunia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Akhirat</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Serta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Hindarilah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Dari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Seksaan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Neraka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28596" y="302105"/>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85720" y="1714488"/>
            <a:ext cx="8572560" cy="3139321"/>
          </a:xfrm>
          <a:prstGeom prst="rect">
            <a:avLst/>
          </a:prstGeom>
          <a:solidFill>
            <a:srgbClr val="990000">
              <a:alpha val="11000"/>
            </a:srgbClr>
          </a:solidFill>
        </p:spPr>
        <p:txBody>
          <a:bodyPr wrap="square">
            <a:spAutoFit/>
          </a:bodyPr>
          <a:lstStyle/>
          <a:p>
            <a:pPr algn="ctr" rtl="1"/>
            <a:r>
              <a:rPr lang="ar-SA" sz="6600" b="1" dirty="0" smtClean="0">
                <a:solidFill>
                  <a:srgbClr val="FFFF00"/>
                </a:solidFill>
                <a:effectLst>
                  <a:glow rad="101600">
                    <a:schemeClr val="tx1">
                      <a:alpha val="60000"/>
                    </a:schemeClr>
                  </a:glow>
                </a:effectLst>
                <a:cs typeface="Traditional Arabic" pitchFamily="2" charset="-78"/>
              </a:rPr>
              <a:t>اللَّهُمَّ  صَلِّى وَسَلِّمْ َعَلَى عَبْدِكَ وَرَسُوْلِكَ مُحَمَّدٍ وَعَلَى آلِهِ وَصَحْبِهِ أَجْمَعِينَ</a:t>
            </a:r>
            <a:endParaRPr lang="ms-MY" sz="66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b="4603"/>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a:off x="0" y="1642170"/>
            <a:ext cx="8843962" cy="3539430"/>
          </a:xfrm>
          <a:prstGeom prst="rect">
            <a:avLst/>
          </a:prstGeom>
        </p:spPr>
        <p:txBody>
          <a:bodyPr wrap="square">
            <a:spAutoFit/>
          </a:bodyPr>
          <a:lstStyle/>
          <a:p>
            <a:pPr algn="ctr" eaLnBrk="0" fontAlgn="auto" hangingPunct="0">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menyuruh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berlaku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adil</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berbuat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kebaikan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bantuan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kaum</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kerabat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melarang</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melakukan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perbuatan-perbuatan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keji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mungkar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kezaliman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mengajar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suruhan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laranganNYA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mengambil</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peringatan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mematuhinya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9" name="Rectangle 8"/>
          <p:cNvSpPr/>
          <p:nvPr/>
        </p:nvSpPr>
        <p:spPr>
          <a:xfrm>
            <a:off x="457200" y="228600"/>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b="4603"/>
          <a:stretch>
            <a:fillRect/>
          </a:stretch>
        </p:blipFill>
        <p:spPr bwMode="auto">
          <a:xfrm>
            <a:off x="0" y="0"/>
            <a:ext cx="9144000" cy="6858000"/>
          </a:xfrm>
          <a:prstGeom prst="rect">
            <a:avLst/>
          </a:prstGeom>
          <a:noFill/>
          <a:ln w="9525">
            <a:noFill/>
            <a:miter lim="800000"/>
            <a:headEnd/>
            <a:tailEnd/>
          </a:ln>
          <a:effectLst/>
        </p:spPr>
      </p:pic>
      <p:sp>
        <p:nvSpPr>
          <p:cNvPr id="5" name="Rectangle 4"/>
          <p:cNvSpPr>
            <a:spLocks noChangeArrowheads="1"/>
          </p:cNvSpPr>
          <p:nvPr/>
        </p:nvSpPr>
        <p:spPr bwMode="auto">
          <a:xfrm>
            <a:off x="0" y="890550"/>
            <a:ext cx="9144000" cy="5357850"/>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2800" b="1" i="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Yang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Agung</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Bersyukurlah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Di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Atas</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Nikmat-nikmatnya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Menambahkan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Lagi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Pohonlah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Kelebihannya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Diberikannya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Lebih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Besar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Faedah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Mengetahui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Apa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p>
          <a:p>
            <a:pPr marL="419100" indent="-382588" algn="ctr" eaLnBrk="0" fontAlgn="auto" hangingPunct="0">
              <a:lnSpc>
                <a:spcPct val="90000"/>
              </a:lnSpc>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Kerjakan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608" b="6808"/>
          <a:stretch>
            <a:fillRect/>
          </a:stretch>
        </p:blipFill>
        <p:spPr bwMode="auto">
          <a:xfrm>
            <a:off x="-142908" y="0"/>
            <a:ext cx="9358346"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4348" y="500042"/>
            <a:ext cx="7500990"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493579"/>
            <a:ext cx="9144000" cy="4154984"/>
          </a:xfrm>
          <a:prstGeom prst="rect">
            <a:avLst/>
          </a:prstGeom>
          <a:noFill/>
        </p:spPr>
        <p:txBody>
          <a:bodyPr wrap="square">
            <a:spAutoFit/>
          </a:bodyPr>
          <a:lstStyle/>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 اتَّقُوا اللهِ, وَاسْأَلُوهُ الثَّبَاتَ عَلَى الاِيمانِ, لاَشَكَّ أَنَّ الاِيْمَانَ نُورٌ يَقْذِفُهُ اللهُ فِي قَلْبِ الْعَبْدِ                                                                                                                                                                                                                                   .</a:t>
            </a:r>
            <a:endParaRPr lang="ms-MY" sz="66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14348" y="282339"/>
            <a:ext cx="7500990" cy="646331"/>
          </a:xfrm>
          <a:prstGeom prst="rect">
            <a:avLst/>
          </a:prstGeom>
        </p:spPr>
        <p:txBody>
          <a:bodyPr wrap="square">
            <a:spAutoFit/>
          </a:bodyPr>
          <a:lstStyle/>
          <a:p>
            <a:pPr algn="ctr" fontAlgn="auto">
              <a:spcBef>
                <a:spcPts val="0"/>
              </a:spcBef>
              <a:spcAft>
                <a:spcPts val="0"/>
              </a:spcAft>
              <a:defRPr/>
            </a:pPr>
            <a:r>
              <a:rPr lang="en-US" sz="3600"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Pesanan</a:t>
            </a:r>
            <a:endParaRPr lang="en-US" sz="36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endParaRPr>
          </a:p>
        </p:txBody>
      </p:sp>
      <p:sp>
        <p:nvSpPr>
          <p:cNvPr id="6" name="Curved Down Arrow 5"/>
          <p:cNvSpPr/>
          <p:nvPr/>
        </p:nvSpPr>
        <p:spPr>
          <a:xfrm rot="20953276">
            <a:off x="1784730" y="1621679"/>
            <a:ext cx="2924243" cy="1027138"/>
          </a:xfrm>
          <a:prstGeom prst="curvedDownArrow">
            <a:avLst>
              <a:gd name="adj1" fmla="val 20951"/>
              <a:gd name="adj2" fmla="val 50000"/>
              <a:gd name="adj3" fmla="val 50634"/>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7" name="Curved Down Arrow 6"/>
          <p:cNvSpPr/>
          <p:nvPr/>
        </p:nvSpPr>
        <p:spPr>
          <a:xfrm rot="20712873" flipH="1">
            <a:off x="3699244" y="3429688"/>
            <a:ext cx="2506848" cy="763650"/>
          </a:xfrm>
          <a:prstGeom prst="curvedDownArrow">
            <a:avLst>
              <a:gd name="adj1" fmla="val 25000"/>
              <a:gd name="adj2" fmla="val 70100"/>
              <a:gd name="adj3" fmla="val 54051"/>
            </a:avLst>
          </a:prstGeom>
          <a:solidFill>
            <a:srgbClr val="00206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8" name="Rounded Rectangle 7"/>
          <p:cNvSpPr/>
          <p:nvPr/>
        </p:nvSpPr>
        <p:spPr>
          <a:xfrm>
            <a:off x="785786" y="1500174"/>
            <a:ext cx="2990856" cy="1371600"/>
          </a:xfrm>
          <a:prstGeom prst="roundRect">
            <a:avLst>
              <a:gd name="adj" fmla="val 0"/>
            </a:avLst>
          </a:prstGeom>
          <a:solidFill>
            <a:srgbClr val="99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3000"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Tingkatkan</a:t>
            </a:r>
            <a:r>
              <a:rPr lang="en-US" sz="300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3000" dirty="0" smtClean="0">
                <a:ln>
                  <a:solidFill>
                    <a:sysClr val="windowText" lastClr="000000"/>
                  </a:solidFill>
                </a:ln>
                <a:solidFill>
                  <a:srgbClr val="FF0000"/>
                </a:solidFill>
                <a:effectLst>
                  <a:glow rad="101600">
                    <a:schemeClr val="tx1">
                      <a:alpha val="60000"/>
                    </a:schemeClr>
                  </a:glow>
                </a:effectLst>
                <a:latin typeface="Arial Black" pitchFamily="34" charset="0"/>
                <a:cs typeface="Arial" charset="0"/>
              </a:rPr>
              <a:t>TAKWA </a:t>
            </a:r>
            <a:endParaRPr lang="en-US" sz="3000" dirty="0">
              <a:ln>
                <a:solidFill>
                  <a:sysClr val="windowText" lastClr="000000"/>
                </a:solidFill>
              </a:ln>
              <a:solidFill>
                <a:srgbClr val="FF0000"/>
              </a:solidFill>
              <a:effectLst>
                <a:glow rad="101600">
                  <a:schemeClr val="tx1">
                    <a:alpha val="60000"/>
                  </a:schemeClr>
                </a:glow>
              </a:effectLst>
              <a:latin typeface="Arial Black" pitchFamily="34" charset="0"/>
              <a:cs typeface="Arial" charset="0"/>
            </a:endParaRPr>
          </a:p>
        </p:txBody>
      </p:sp>
      <p:sp>
        <p:nvSpPr>
          <p:cNvPr id="9" name="Flowchart: Terminator 8"/>
          <p:cNvSpPr/>
          <p:nvPr/>
        </p:nvSpPr>
        <p:spPr>
          <a:xfrm>
            <a:off x="285720" y="4500570"/>
            <a:ext cx="5072066" cy="2000264"/>
          </a:xfrm>
          <a:prstGeom prst="flowChartTerminator">
            <a:avLst/>
          </a:prstGeom>
          <a:solidFill>
            <a:srgbClr val="D60093"/>
          </a:solidFill>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Iman</a:t>
            </a:r>
            <a:r>
              <a:rPr lang="en-US" sz="2800" b="1"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8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Cahaya</a:t>
            </a:r>
            <a:r>
              <a:rPr lang="en-US" sz="28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Sinaran</a:t>
            </a:r>
            <a:r>
              <a:rPr lang="en-US" sz="28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8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kalbu</a:t>
            </a:r>
            <a:r>
              <a:rPr lang="en-US" sz="2800" b="1"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hambaNya</a:t>
            </a:r>
            <a:endParaRPr lang="en-US" sz="2800" dirty="0">
              <a:ln w="12700">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3" name="Rounded Rectangle 2"/>
          <p:cNvSpPr/>
          <p:nvPr/>
        </p:nvSpPr>
        <p:spPr>
          <a:xfrm>
            <a:off x="4643438" y="1428736"/>
            <a:ext cx="3643338" cy="2643206"/>
          </a:xfrm>
          <a:prstGeom prst="roundRect">
            <a:avLst>
              <a:gd name="adj" fmla="val 38377"/>
            </a:avLst>
          </a:prstGeom>
          <a:solidFill>
            <a:srgbClr val="FFCC00">
              <a:alpha val="90000"/>
            </a:srgbClr>
          </a:solidFill>
          <a:ln w="38100">
            <a:solidFill>
              <a:srgbClr val="FF0066"/>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Moga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ditetapkan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2844" y="214290"/>
            <a:ext cx="9001156" cy="1200329"/>
          </a:xfrm>
          <a:prstGeom prst="rect">
            <a:avLst/>
          </a:prstGeom>
          <a:noFill/>
        </p:spPr>
        <p:txBody>
          <a:bodyPr wrap="square" rtlCol="0">
            <a:spAutoFit/>
          </a:bodyPr>
          <a:lstStyle/>
          <a:p>
            <a:pPr algn="ctr"/>
            <a:r>
              <a:rPr lang="en-US" sz="2400" dirty="0" smtClean="0">
                <a:ln>
                  <a:solidFill>
                    <a:sysClr val="windowText" lastClr="000000"/>
                  </a:solidFill>
                </a:ln>
                <a:solidFill>
                  <a:srgbClr val="00B0F0"/>
                </a:solidFill>
                <a:effectLst>
                  <a:glow rad="101600">
                    <a:schemeClr val="tx1">
                      <a:alpha val="60000"/>
                    </a:schemeClr>
                  </a:glow>
                </a:effectLst>
                <a:latin typeface="Arial Black" pitchFamily="34" charset="0"/>
              </a:rPr>
              <a:t>“</a:t>
            </a:r>
            <a:r>
              <a:rPr lang="en-US" sz="2400" dirty="0" err="1" smtClean="0">
                <a:ln>
                  <a:solidFill>
                    <a:sysClr val="windowText" lastClr="000000"/>
                  </a:solidFill>
                </a:ln>
                <a:solidFill>
                  <a:srgbClr val="00B0F0"/>
                </a:solidFill>
                <a:effectLst>
                  <a:glow rad="101600">
                    <a:schemeClr val="tx1">
                      <a:alpha val="60000"/>
                    </a:schemeClr>
                  </a:glow>
                </a:effectLst>
                <a:latin typeface="Arial Black" pitchFamily="34" charset="0"/>
              </a:rPr>
              <a:t>Iman</a:t>
            </a:r>
            <a:r>
              <a:rPr lang="en-US" sz="24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rgbClr val="00B0F0"/>
                </a:solidFill>
                <a:effectLst>
                  <a:glow rad="101600">
                    <a:schemeClr val="tx1">
                      <a:alpha val="60000"/>
                    </a:schemeClr>
                  </a:glow>
                </a:effectLst>
                <a:latin typeface="Arial Black" pitchFamily="34" charset="0"/>
              </a:rPr>
              <a:t>Itu</a:t>
            </a:r>
            <a:r>
              <a:rPr lang="en-US" sz="24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rgbClr val="00B0F0"/>
                </a:solidFill>
                <a:effectLst>
                  <a:glow rad="101600">
                    <a:schemeClr val="tx1">
                      <a:alpha val="60000"/>
                    </a:schemeClr>
                  </a:glow>
                </a:effectLst>
                <a:latin typeface="Arial Black" pitchFamily="34" charset="0"/>
              </a:rPr>
              <a:t>Cahaya</a:t>
            </a:r>
            <a:r>
              <a:rPr lang="en-US" sz="2400" dirty="0" smtClean="0">
                <a:ln>
                  <a:solidFill>
                    <a:sysClr val="windowText" lastClr="000000"/>
                  </a:solidFill>
                </a:ln>
                <a:solidFill>
                  <a:srgbClr val="00B0F0"/>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rgbClr val="00B0F0"/>
                </a:solidFill>
                <a:effectLst>
                  <a:glow rad="101600">
                    <a:schemeClr val="tx1">
                      <a:alpha val="60000"/>
                    </a:schemeClr>
                  </a:glow>
                </a:effectLst>
                <a:latin typeface="Arial Black" pitchFamily="34" charset="0"/>
              </a:rPr>
              <a:t>Sinaran</a:t>
            </a:r>
            <a:r>
              <a:rPr lang="en-US" sz="2400" dirty="0" smtClean="0">
                <a:ln>
                  <a:solidFill>
                    <a:sysClr val="windowText" lastClr="000000"/>
                  </a:solidFill>
                </a:ln>
                <a:solidFill>
                  <a:srgbClr val="00B0F0"/>
                </a:solidFill>
                <a:effectLst>
                  <a:glow rad="101600">
                    <a:schemeClr val="tx1">
                      <a:alpha val="60000"/>
                    </a:schemeClr>
                  </a:glow>
                </a:effectLst>
                <a:latin typeface="Arial Black" pitchFamily="34" charset="0"/>
              </a:rPr>
              <a:t> Allah”</a:t>
            </a: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Taala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Surah</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Al-</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Zumar</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 22</a:t>
            </a:r>
            <a:endParaRPr lang="en-US" sz="24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0" y="1448218"/>
            <a:ext cx="9144000" cy="2308324"/>
          </a:xfrm>
          <a:prstGeom prst="rect">
            <a:avLst/>
          </a:prstGeom>
          <a:solidFill>
            <a:schemeClr val="tx1">
              <a:lumMod val="50000"/>
              <a:lumOff val="50000"/>
              <a:alpha val="67000"/>
            </a:schemeClr>
          </a:solidFill>
        </p:spPr>
        <p:txBody>
          <a:bodyPr wrap="square">
            <a:spAutoFit/>
          </a:bodyPr>
          <a:lstStyle/>
          <a:p>
            <a:pPr algn="ctr"/>
            <a:r>
              <a:rPr lang="ar-QA" sz="4800" b="1" dirty="0" smtClean="0">
                <a:solidFill>
                  <a:srgbClr val="FFFF00"/>
                </a:solidFill>
                <a:effectLst>
                  <a:glow rad="63500">
                    <a:schemeClr val="tx1">
                      <a:alpha val="40000"/>
                    </a:schemeClr>
                  </a:glow>
                </a:effectLst>
                <a:cs typeface="Traditional Arabic" pitchFamily="2" charset="-78"/>
              </a:rPr>
              <a:t>أَفَمَن شَرَحَ اللَّهُ صَدْرَهُ لِلْإِسْلَامِ فَهُوَ عَلَى نُورٍ مِّن رَّبِّهِ فَوَيْلٌ لِّلْقَاسِيَةِ قُلُوبُهُم مِّن ذِكْرِ اللَّهِ أُوْلَئِكَ فِي ضَلَالٍ مُبِينٍ</a:t>
            </a:r>
            <a:endParaRPr lang="ms-MY" sz="4800" b="1" dirty="0">
              <a:solidFill>
                <a:srgbClr val="FFFF00"/>
              </a:solidFill>
              <a:effectLst>
                <a:glow rad="63500">
                  <a:schemeClr val="tx1">
                    <a:alpha val="40000"/>
                  </a:schemeClr>
                </a:glow>
              </a:effectLst>
              <a:cs typeface="Traditional Arabic" pitchFamily="2" charset="-78"/>
            </a:endParaRPr>
          </a:p>
        </p:txBody>
      </p:sp>
      <p:sp>
        <p:nvSpPr>
          <p:cNvPr id="6" name="TextBox 5"/>
          <p:cNvSpPr txBox="1"/>
          <p:nvPr/>
        </p:nvSpPr>
        <p:spPr>
          <a:xfrm>
            <a:off x="32" y="3714752"/>
            <a:ext cx="9144000" cy="3000821"/>
          </a:xfrm>
          <a:prstGeom prst="rect">
            <a:avLst/>
          </a:prstGeom>
          <a:solidFill>
            <a:schemeClr val="accent2">
              <a:lumMod val="50000"/>
              <a:alpha val="37000"/>
            </a:schemeClr>
          </a:solidFill>
          <a:ln w="57150">
            <a:noFill/>
          </a:ln>
        </p:spPr>
        <p:txBody>
          <a:bodyPr wrap="square">
            <a:spAutoFit/>
          </a:bodyPr>
          <a:lstStyle/>
          <a:p>
            <a:pPr algn="ctr" fontAlgn="auto">
              <a:spcBef>
                <a:spcPts val="0"/>
              </a:spcBef>
              <a:spcAft>
                <a:spcPts val="0"/>
              </a:spcAft>
              <a:defRPr/>
            </a:pP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Adakah</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orang</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dilapangkan</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dadanya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menerima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Islam,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lalu</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tetap</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dalam</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cahaya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tuhannya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sama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seperti</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orang</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tertutup</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hatinya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kecelakaan</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besarlah</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orang</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keras</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hatinya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mengingati</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demikian</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keadaannya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kesesatan</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700" b="1" i="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nyata</a:t>
            </a:r>
            <a:r>
              <a:rPr lang="en-US" sz="2700" b="1" i="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7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438" y="405450"/>
            <a:ext cx="9001156" cy="523220"/>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Perasaan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Ku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Menjelang</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7-Point Star 3"/>
          <p:cNvSpPr/>
          <p:nvPr/>
        </p:nvSpPr>
        <p:spPr>
          <a:xfrm>
            <a:off x="214282" y="3214686"/>
            <a:ext cx="3929090" cy="1571636"/>
          </a:xfrm>
          <a:prstGeom prst="star7">
            <a:avLst>
              <a:gd name="adj" fmla="val 37854"/>
              <a:gd name="hf" fmla="val 102572"/>
              <a:gd name="vf" fmla="val 105210"/>
            </a:avLst>
          </a:prstGeom>
          <a:solidFill>
            <a:srgbClr val="00B0F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Sentiasa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berdoa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berharap</a:t>
            </a: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endParaRPr lang="ms-MY" dirty="0"/>
          </a:p>
        </p:txBody>
      </p:sp>
      <p:sp>
        <p:nvSpPr>
          <p:cNvPr id="5" name="7-Point Star 4"/>
          <p:cNvSpPr/>
          <p:nvPr/>
        </p:nvSpPr>
        <p:spPr>
          <a:xfrm>
            <a:off x="4786314" y="1428736"/>
            <a:ext cx="3929090" cy="1571636"/>
          </a:xfrm>
          <a:prstGeom prst="star7">
            <a:avLst>
              <a:gd name="adj" fmla="val 37854"/>
              <a:gd name="hf" fmla="val 102572"/>
              <a:gd name="vf" fmla="val 105210"/>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Amat</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Teruja</a:t>
            </a: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endParaRPr lang="ms-MY" dirty="0"/>
          </a:p>
        </p:txBody>
      </p:sp>
      <p:sp>
        <p:nvSpPr>
          <p:cNvPr id="6" name="7-Point Star 5"/>
          <p:cNvSpPr/>
          <p:nvPr/>
        </p:nvSpPr>
        <p:spPr>
          <a:xfrm>
            <a:off x="285720" y="1428736"/>
            <a:ext cx="3929090" cy="1571636"/>
          </a:xfrm>
          <a:prstGeom prst="star7">
            <a:avLst>
              <a:gd name="adj" fmla="val 37854"/>
              <a:gd name="hf" fmla="val 102572"/>
              <a:gd name="vf" fmla="val 105210"/>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Segarkan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Jiwa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Minda</a:t>
            </a: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endParaRPr lang="ms-MY" dirty="0"/>
          </a:p>
        </p:txBody>
      </p:sp>
      <p:sp>
        <p:nvSpPr>
          <p:cNvPr id="7" name="7-Point Star 6"/>
          <p:cNvSpPr/>
          <p:nvPr/>
        </p:nvSpPr>
        <p:spPr>
          <a:xfrm>
            <a:off x="4857752" y="3214686"/>
            <a:ext cx="3929090" cy="1571636"/>
          </a:xfrm>
          <a:prstGeom prst="star7">
            <a:avLst>
              <a:gd name="adj" fmla="val 37854"/>
              <a:gd name="hf" fmla="val 102572"/>
              <a:gd name="vf" fmla="val 105210"/>
            </a:avLst>
          </a:prstGeom>
          <a:solidFill>
            <a:srgbClr val="00B0F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Rasa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Bahagia</a:t>
            </a: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endParaRPr lang="ms-MY" dirty="0"/>
          </a:p>
        </p:txBody>
      </p:sp>
      <p:sp>
        <p:nvSpPr>
          <p:cNvPr id="8" name="7-Point Star 7"/>
          <p:cNvSpPr/>
          <p:nvPr/>
        </p:nvSpPr>
        <p:spPr>
          <a:xfrm>
            <a:off x="357158" y="4857760"/>
            <a:ext cx="3929090" cy="1571636"/>
          </a:xfrm>
          <a:prstGeom prst="star7">
            <a:avLst>
              <a:gd name="adj" fmla="val 37854"/>
              <a:gd name="hf" fmla="val 102572"/>
              <a:gd name="vf" fmla="val 105210"/>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Bersedia</a:t>
            </a: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endParaRPr lang="ms-MY" dirty="0"/>
          </a:p>
        </p:txBody>
      </p:sp>
      <p:sp>
        <p:nvSpPr>
          <p:cNvPr id="9" name="7-Point Star 8"/>
          <p:cNvSpPr/>
          <p:nvPr/>
        </p:nvSpPr>
        <p:spPr>
          <a:xfrm>
            <a:off x="4929190" y="5000636"/>
            <a:ext cx="3929090" cy="1571636"/>
          </a:xfrm>
          <a:prstGeom prst="star7">
            <a:avLst>
              <a:gd name="adj" fmla="val 37854"/>
              <a:gd name="hf" fmla="val 102572"/>
              <a:gd name="vf" fmla="val 105210"/>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Tingkatkan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Azam</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p>
          <a:p>
            <a:pPr algn="ctr"/>
            <a:endParaRPr lang="ms-MY"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2898</TotalTime>
  <Words>1189</Words>
  <Application>Microsoft Office PowerPoint</Application>
  <PresentationFormat>On-screen Show (4:3)</PresentationFormat>
  <Paragraphs>182</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ICT</cp:lastModifiedBy>
  <cp:revision>205</cp:revision>
  <dcterms:created xsi:type="dcterms:W3CDTF">2010-03-03T09:12:31Z</dcterms:created>
  <dcterms:modified xsi:type="dcterms:W3CDTF">2011-07-28T03:46:47Z</dcterms:modified>
</cp:coreProperties>
</file>